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95" r:id="rId2"/>
    <p:sldId id="297" r:id="rId3"/>
    <p:sldId id="298" r:id="rId4"/>
    <p:sldId id="300" r:id="rId5"/>
    <p:sldId id="316" r:id="rId6"/>
    <p:sldId id="317" r:id="rId7"/>
    <p:sldId id="290" r:id="rId8"/>
    <p:sldId id="306" r:id="rId9"/>
    <p:sldId id="325" r:id="rId10"/>
    <p:sldId id="339" r:id="rId11"/>
    <p:sldId id="275" r:id="rId12"/>
    <p:sldId id="336" r:id="rId13"/>
    <p:sldId id="338" r:id="rId14"/>
    <p:sldId id="337" r:id="rId15"/>
    <p:sldId id="340" r:id="rId16"/>
    <p:sldId id="342" r:id="rId17"/>
    <p:sldId id="334" r:id="rId18"/>
    <p:sldId id="341" r:id="rId19"/>
    <p:sldId id="345" r:id="rId20"/>
    <p:sldId id="343" r:id="rId21"/>
    <p:sldId id="363" r:id="rId22"/>
    <p:sldId id="332" r:id="rId23"/>
    <p:sldId id="311" r:id="rId24"/>
    <p:sldId id="349" r:id="rId25"/>
    <p:sldId id="358" r:id="rId26"/>
    <p:sldId id="357" r:id="rId27"/>
    <p:sldId id="346" r:id="rId28"/>
    <p:sldId id="360" r:id="rId29"/>
    <p:sldId id="361" r:id="rId30"/>
    <p:sldId id="344" r:id="rId31"/>
    <p:sldId id="347" r:id="rId32"/>
    <p:sldId id="356" r:id="rId33"/>
    <p:sldId id="359" r:id="rId34"/>
    <p:sldId id="348" r:id="rId35"/>
    <p:sldId id="350" r:id="rId36"/>
    <p:sldId id="36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1EC4"/>
    <a:srgbClr val="E678F1"/>
    <a:srgbClr val="C37FC4"/>
    <a:srgbClr val="B018D1"/>
    <a:srgbClr val="A718C4"/>
    <a:srgbClr val="6BA7B7"/>
    <a:srgbClr val="D48828"/>
    <a:srgbClr val="F19B2D"/>
    <a:srgbClr val="F1B8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70"/>
    <p:restoredTop sz="94694"/>
  </p:normalViewPr>
  <p:slideViewPr>
    <p:cSldViewPr snapToGrid="0">
      <p:cViewPr varScale="1">
        <p:scale>
          <a:sx n="118" d="100"/>
          <a:sy n="118" d="100"/>
        </p:scale>
        <p:origin x="224"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47CBA8-4EF4-3341-9370-37DADB6EE41C}" type="datetimeFigureOut">
              <a:rPr lang="en-US" smtClean="0"/>
              <a:t>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01557A-5439-F441-AFE1-30CFC8036E22}" type="slidenum">
              <a:rPr lang="en-US" smtClean="0"/>
              <a:t>‹#›</a:t>
            </a:fld>
            <a:endParaRPr lang="en-US"/>
          </a:p>
        </p:txBody>
      </p:sp>
    </p:spTree>
    <p:extLst>
      <p:ext uri="{BB962C8B-B14F-4D97-AF65-F5344CB8AC3E}">
        <p14:creationId xmlns:p14="http://schemas.microsoft.com/office/powerpoint/2010/main" val="717319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4B1D1-9DAF-D3C0-61E5-878BD47350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7A6234-16B2-75E3-68E8-CC2900A1C8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FADF4A-59A1-B3CD-6916-473C3B8F467A}"/>
              </a:ext>
            </a:extLst>
          </p:cNvPr>
          <p:cNvSpPr>
            <a:spLocks noGrp="1"/>
          </p:cNvSpPr>
          <p:nvPr>
            <p:ph type="dt" sz="half" idx="10"/>
          </p:nvPr>
        </p:nvSpPr>
        <p:spPr/>
        <p:txBody>
          <a:bodyPr/>
          <a:lstStyle/>
          <a:p>
            <a:fld id="{BBDB6670-59DA-934B-89E0-6EC82A9C3189}" type="datetimeFigureOut">
              <a:rPr lang="en-US" smtClean="0"/>
              <a:t>4/20/26</a:t>
            </a:fld>
            <a:endParaRPr lang="en-US"/>
          </a:p>
        </p:txBody>
      </p:sp>
      <p:sp>
        <p:nvSpPr>
          <p:cNvPr id="5" name="Footer Placeholder 4">
            <a:extLst>
              <a:ext uri="{FF2B5EF4-FFF2-40B4-BE49-F238E27FC236}">
                <a16:creationId xmlns:a16="http://schemas.microsoft.com/office/drawing/2014/main" id="{95F4FEEF-F67C-D4D3-9CAA-1B1D29B0C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9D974-0854-618F-4B07-5FF2977A4B1C}"/>
              </a:ext>
            </a:extLst>
          </p:cNvPr>
          <p:cNvSpPr>
            <a:spLocks noGrp="1"/>
          </p:cNvSpPr>
          <p:nvPr>
            <p:ph type="sldNum" sz="quarter" idx="12"/>
          </p:nvPr>
        </p:nvSpPr>
        <p:spPr/>
        <p:txBody>
          <a:bodyPr/>
          <a:lstStyle/>
          <a:p>
            <a:fld id="{20E4859A-004E-A643-AA1D-713C41CF70A7}" type="slidenum">
              <a:rPr lang="en-US" smtClean="0"/>
              <a:t>‹#›</a:t>
            </a:fld>
            <a:endParaRPr lang="en-US"/>
          </a:p>
        </p:txBody>
      </p:sp>
    </p:spTree>
    <p:extLst>
      <p:ext uri="{BB962C8B-B14F-4D97-AF65-F5344CB8AC3E}">
        <p14:creationId xmlns:p14="http://schemas.microsoft.com/office/powerpoint/2010/main" val="2745801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E7905-0D15-7586-E329-49232EB092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F081DA-B2F9-8CE2-1827-F662B058F8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E4753-05BA-78CA-4546-13D841245DDC}"/>
              </a:ext>
            </a:extLst>
          </p:cNvPr>
          <p:cNvSpPr>
            <a:spLocks noGrp="1"/>
          </p:cNvSpPr>
          <p:nvPr>
            <p:ph type="dt" sz="half" idx="10"/>
          </p:nvPr>
        </p:nvSpPr>
        <p:spPr/>
        <p:txBody>
          <a:bodyPr/>
          <a:lstStyle/>
          <a:p>
            <a:fld id="{BBDB6670-59DA-934B-89E0-6EC82A9C3189}" type="datetimeFigureOut">
              <a:rPr lang="en-US" smtClean="0"/>
              <a:t>4/20/26</a:t>
            </a:fld>
            <a:endParaRPr lang="en-US"/>
          </a:p>
        </p:txBody>
      </p:sp>
      <p:sp>
        <p:nvSpPr>
          <p:cNvPr id="5" name="Footer Placeholder 4">
            <a:extLst>
              <a:ext uri="{FF2B5EF4-FFF2-40B4-BE49-F238E27FC236}">
                <a16:creationId xmlns:a16="http://schemas.microsoft.com/office/drawing/2014/main" id="{459B774B-B000-3F08-1D42-97E79DD14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63769B-5957-7D1C-19CC-FF164741B6F9}"/>
              </a:ext>
            </a:extLst>
          </p:cNvPr>
          <p:cNvSpPr>
            <a:spLocks noGrp="1"/>
          </p:cNvSpPr>
          <p:nvPr>
            <p:ph type="sldNum" sz="quarter" idx="12"/>
          </p:nvPr>
        </p:nvSpPr>
        <p:spPr/>
        <p:txBody>
          <a:bodyPr/>
          <a:lstStyle/>
          <a:p>
            <a:fld id="{20E4859A-004E-A643-AA1D-713C41CF70A7}" type="slidenum">
              <a:rPr lang="en-US" smtClean="0"/>
              <a:t>‹#›</a:t>
            </a:fld>
            <a:endParaRPr lang="en-US"/>
          </a:p>
        </p:txBody>
      </p:sp>
    </p:spTree>
    <p:extLst>
      <p:ext uri="{BB962C8B-B14F-4D97-AF65-F5344CB8AC3E}">
        <p14:creationId xmlns:p14="http://schemas.microsoft.com/office/powerpoint/2010/main" val="1209424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D49648-DAD5-E0EE-CD5D-EA4E49C8B0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A703E-0DB0-A6A1-A75D-244F4B5452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950388-00AE-5D88-B2E3-61B4804D1E27}"/>
              </a:ext>
            </a:extLst>
          </p:cNvPr>
          <p:cNvSpPr>
            <a:spLocks noGrp="1"/>
          </p:cNvSpPr>
          <p:nvPr>
            <p:ph type="dt" sz="half" idx="10"/>
          </p:nvPr>
        </p:nvSpPr>
        <p:spPr/>
        <p:txBody>
          <a:bodyPr/>
          <a:lstStyle/>
          <a:p>
            <a:fld id="{BBDB6670-59DA-934B-89E0-6EC82A9C3189}" type="datetimeFigureOut">
              <a:rPr lang="en-US" smtClean="0"/>
              <a:t>4/20/26</a:t>
            </a:fld>
            <a:endParaRPr lang="en-US"/>
          </a:p>
        </p:txBody>
      </p:sp>
      <p:sp>
        <p:nvSpPr>
          <p:cNvPr id="5" name="Footer Placeholder 4">
            <a:extLst>
              <a:ext uri="{FF2B5EF4-FFF2-40B4-BE49-F238E27FC236}">
                <a16:creationId xmlns:a16="http://schemas.microsoft.com/office/drawing/2014/main" id="{0C76DB72-D907-B565-72C6-EC1BD2690B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538B0E-18B6-CA8F-A1EE-CA348260042F}"/>
              </a:ext>
            </a:extLst>
          </p:cNvPr>
          <p:cNvSpPr>
            <a:spLocks noGrp="1"/>
          </p:cNvSpPr>
          <p:nvPr>
            <p:ph type="sldNum" sz="quarter" idx="12"/>
          </p:nvPr>
        </p:nvSpPr>
        <p:spPr/>
        <p:txBody>
          <a:bodyPr/>
          <a:lstStyle/>
          <a:p>
            <a:fld id="{20E4859A-004E-A643-AA1D-713C41CF70A7}" type="slidenum">
              <a:rPr lang="en-US" smtClean="0"/>
              <a:t>‹#›</a:t>
            </a:fld>
            <a:endParaRPr lang="en-US"/>
          </a:p>
        </p:txBody>
      </p:sp>
    </p:spTree>
    <p:extLst>
      <p:ext uri="{BB962C8B-B14F-4D97-AF65-F5344CB8AC3E}">
        <p14:creationId xmlns:p14="http://schemas.microsoft.com/office/powerpoint/2010/main" val="3935663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1F00A-E5D3-DAE6-A1BD-0A683A3E22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51E694-FD72-B322-D3E1-F025B41F70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5F441-4B08-07D8-A114-164A7953CA60}"/>
              </a:ext>
            </a:extLst>
          </p:cNvPr>
          <p:cNvSpPr>
            <a:spLocks noGrp="1"/>
          </p:cNvSpPr>
          <p:nvPr>
            <p:ph type="dt" sz="half" idx="10"/>
          </p:nvPr>
        </p:nvSpPr>
        <p:spPr/>
        <p:txBody>
          <a:bodyPr/>
          <a:lstStyle/>
          <a:p>
            <a:fld id="{BBDB6670-59DA-934B-89E0-6EC82A9C3189}" type="datetimeFigureOut">
              <a:rPr lang="en-US" smtClean="0"/>
              <a:t>4/20/26</a:t>
            </a:fld>
            <a:endParaRPr lang="en-US"/>
          </a:p>
        </p:txBody>
      </p:sp>
      <p:sp>
        <p:nvSpPr>
          <p:cNvPr id="5" name="Footer Placeholder 4">
            <a:extLst>
              <a:ext uri="{FF2B5EF4-FFF2-40B4-BE49-F238E27FC236}">
                <a16:creationId xmlns:a16="http://schemas.microsoft.com/office/drawing/2014/main" id="{341F0881-B584-F230-B3B9-151D2FF90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C38F07-7686-0757-F743-F38CDFD412F1}"/>
              </a:ext>
            </a:extLst>
          </p:cNvPr>
          <p:cNvSpPr>
            <a:spLocks noGrp="1"/>
          </p:cNvSpPr>
          <p:nvPr>
            <p:ph type="sldNum" sz="quarter" idx="12"/>
          </p:nvPr>
        </p:nvSpPr>
        <p:spPr/>
        <p:txBody>
          <a:bodyPr/>
          <a:lstStyle/>
          <a:p>
            <a:fld id="{20E4859A-004E-A643-AA1D-713C41CF70A7}" type="slidenum">
              <a:rPr lang="en-US" smtClean="0"/>
              <a:t>‹#›</a:t>
            </a:fld>
            <a:endParaRPr lang="en-US"/>
          </a:p>
        </p:txBody>
      </p:sp>
    </p:spTree>
    <p:extLst>
      <p:ext uri="{BB962C8B-B14F-4D97-AF65-F5344CB8AC3E}">
        <p14:creationId xmlns:p14="http://schemas.microsoft.com/office/powerpoint/2010/main" val="4046204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B0E9F-4621-DE49-85C6-3BD1753EE7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7CA52A-521F-44F1-01F0-CACD31934C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15046A-40EA-B2B4-0919-F64F7E3EC269}"/>
              </a:ext>
            </a:extLst>
          </p:cNvPr>
          <p:cNvSpPr>
            <a:spLocks noGrp="1"/>
          </p:cNvSpPr>
          <p:nvPr>
            <p:ph type="dt" sz="half" idx="10"/>
          </p:nvPr>
        </p:nvSpPr>
        <p:spPr/>
        <p:txBody>
          <a:bodyPr/>
          <a:lstStyle/>
          <a:p>
            <a:fld id="{BBDB6670-59DA-934B-89E0-6EC82A9C3189}" type="datetimeFigureOut">
              <a:rPr lang="en-US" smtClean="0"/>
              <a:t>4/20/26</a:t>
            </a:fld>
            <a:endParaRPr lang="en-US"/>
          </a:p>
        </p:txBody>
      </p:sp>
      <p:sp>
        <p:nvSpPr>
          <p:cNvPr id="5" name="Footer Placeholder 4">
            <a:extLst>
              <a:ext uri="{FF2B5EF4-FFF2-40B4-BE49-F238E27FC236}">
                <a16:creationId xmlns:a16="http://schemas.microsoft.com/office/drawing/2014/main" id="{B8F44883-8E33-248B-B36A-BDB3198B6C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65A40-0694-991B-3C70-87C36271DDC7}"/>
              </a:ext>
            </a:extLst>
          </p:cNvPr>
          <p:cNvSpPr>
            <a:spLocks noGrp="1"/>
          </p:cNvSpPr>
          <p:nvPr>
            <p:ph type="sldNum" sz="quarter" idx="12"/>
          </p:nvPr>
        </p:nvSpPr>
        <p:spPr/>
        <p:txBody>
          <a:bodyPr/>
          <a:lstStyle/>
          <a:p>
            <a:fld id="{20E4859A-004E-A643-AA1D-713C41CF70A7}" type="slidenum">
              <a:rPr lang="en-US" smtClean="0"/>
              <a:t>‹#›</a:t>
            </a:fld>
            <a:endParaRPr lang="en-US"/>
          </a:p>
        </p:txBody>
      </p:sp>
    </p:spTree>
    <p:extLst>
      <p:ext uri="{BB962C8B-B14F-4D97-AF65-F5344CB8AC3E}">
        <p14:creationId xmlns:p14="http://schemas.microsoft.com/office/powerpoint/2010/main" val="3140526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FF50E-11E1-70A0-8773-F754782334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8A368-CD21-B3DD-4C49-89E0D3E5E5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1E7E75-8F9F-844F-A4B7-E3B0A0446F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12B39E-91DB-368C-B75F-1D6DB77555F4}"/>
              </a:ext>
            </a:extLst>
          </p:cNvPr>
          <p:cNvSpPr>
            <a:spLocks noGrp="1"/>
          </p:cNvSpPr>
          <p:nvPr>
            <p:ph type="dt" sz="half" idx="10"/>
          </p:nvPr>
        </p:nvSpPr>
        <p:spPr/>
        <p:txBody>
          <a:bodyPr/>
          <a:lstStyle/>
          <a:p>
            <a:fld id="{BBDB6670-59DA-934B-89E0-6EC82A9C3189}" type="datetimeFigureOut">
              <a:rPr lang="en-US" smtClean="0"/>
              <a:t>4/20/26</a:t>
            </a:fld>
            <a:endParaRPr lang="en-US"/>
          </a:p>
        </p:txBody>
      </p:sp>
      <p:sp>
        <p:nvSpPr>
          <p:cNvPr id="6" name="Footer Placeholder 5">
            <a:extLst>
              <a:ext uri="{FF2B5EF4-FFF2-40B4-BE49-F238E27FC236}">
                <a16:creationId xmlns:a16="http://schemas.microsoft.com/office/drawing/2014/main" id="{F0218079-F514-3731-2740-5F84512CD7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9CE98E-A5CC-DB17-F831-946E27BF0447}"/>
              </a:ext>
            </a:extLst>
          </p:cNvPr>
          <p:cNvSpPr>
            <a:spLocks noGrp="1"/>
          </p:cNvSpPr>
          <p:nvPr>
            <p:ph type="sldNum" sz="quarter" idx="12"/>
          </p:nvPr>
        </p:nvSpPr>
        <p:spPr/>
        <p:txBody>
          <a:bodyPr/>
          <a:lstStyle/>
          <a:p>
            <a:fld id="{20E4859A-004E-A643-AA1D-713C41CF70A7}" type="slidenum">
              <a:rPr lang="en-US" smtClean="0"/>
              <a:t>‹#›</a:t>
            </a:fld>
            <a:endParaRPr lang="en-US"/>
          </a:p>
        </p:txBody>
      </p:sp>
    </p:spTree>
    <p:extLst>
      <p:ext uri="{BB962C8B-B14F-4D97-AF65-F5344CB8AC3E}">
        <p14:creationId xmlns:p14="http://schemas.microsoft.com/office/powerpoint/2010/main" val="1898350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B2FD2-64DA-E122-4BB0-52A13D4F09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E159BF-AFD9-465C-42E4-92EA3413C8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90D136-471D-9D98-656B-09A75168B5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1C5122-CE0C-8AC5-7263-5E4779E225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83E480-3186-4D32-5876-FF9BC5AA2A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6B2F8E-1FCF-4D3B-E13F-06C3A5CEA26C}"/>
              </a:ext>
            </a:extLst>
          </p:cNvPr>
          <p:cNvSpPr>
            <a:spLocks noGrp="1"/>
          </p:cNvSpPr>
          <p:nvPr>
            <p:ph type="dt" sz="half" idx="10"/>
          </p:nvPr>
        </p:nvSpPr>
        <p:spPr/>
        <p:txBody>
          <a:bodyPr/>
          <a:lstStyle/>
          <a:p>
            <a:fld id="{BBDB6670-59DA-934B-89E0-6EC82A9C3189}" type="datetimeFigureOut">
              <a:rPr lang="en-US" smtClean="0"/>
              <a:t>4/20/26</a:t>
            </a:fld>
            <a:endParaRPr lang="en-US"/>
          </a:p>
        </p:txBody>
      </p:sp>
      <p:sp>
        <p:nvSpPr>
          <p:cNvPr id="8" name="Footer Placeholder 7">
            <a:extLst>
              <a:ext uri="{FF2B5EF4-FFF2-40B4-BE49-F238E27FC236}">
                <a16:creationId xmlns:a16="http://schemas.microsoft.com/office/drawing/2014/main" id="{C8201DE6-1A47-4FD7-6265-3EE0C116C1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1D75CB-1F5F-6A01-16DF-609B2075B229}"/>
              </a:ext>
            </a:extLst>
          </p:cNvPr>
          <p:cNvSpPr>
            <a:spLocks noGrp="1"/>
          </p:cNvSpPr>
          <p:nvPr>
            <p:ph type="sldNum" sz="quarter" idx="12"/>
          </p:nvPr>
        </p:nvSpPr>
        <p:spPr/>
        <p:txBody>
          <a:bodyPr/>
          <a:lstStyle/>
          <a:p>
            <a:fld id="{20E4859A-004E-A643-AA1D-713C41CF70A7}" type="slidenum">
              <a:rPr lang="en-US" smtClean="0"/>
              <a:t>‹#›</a:t>
            </a:fld>
            <a:endParaRPr lang="en-US"/>
          </a:p>
        </p:txBody>
      </p:sp>
    </p:spTree>
    <p:extLst>
      <p:ext uri="{BB962C8B-B14F-4D97-AF65-F5344CB8AC3E}">
        <p14:creationId xmlns:p14="http://schemas.microsoft.com/office/powerpoint/2010/main" val="3403295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26AAD-FF52-8D7B-96C8-427CAA1FDD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5C381C-0207-F7A7-C5D6-97F34C0B7F9A}"/>
              </a:ext>
            </a:extLst>
          </p:cNvPr>
          <p:cNvSpPr>
            <a:spLocks noGrp="1"/>
          </p:cNvSpPr>
          <p:nvPr>
            <p:ph type="dt" sz="half" idx="10"/>
          </p:nvPr>
        </p:nvSpPr>
        <p:spPr/>
        <p:txBody>
          <a:bodyPr/>
          <a:lstStyle/>
          <a:p>
            <a:fld id="{BBDB6670-59DA-934B-89E0-6EC82A9C3189}" type="datetimeFigureOut">
              <a:rPr lang="en-US" smtClean="0"/>
              <a:t>4/20/26</a:t>
            </a:fld>
            <a:endParaRPr lang="en-US"/>
          </a:p>
        </p:txBody>
      </p:sp>
      <p:sp>
        <p:nvSpPr>
          <p:cNvPr id="4" name="Footer Placeholder 3">
            <a:extLst>
              <a:ext uri="{FF2B5EF4-FFF2-40B4-BE49-F238E27FC236}">
                <a16:creationId xmlns:a16="http://schemas.microsoft.com/office/drawing/2014/main" id="{42E2EF18-F02F-606F-5DBA-FCBC1179AC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191662-ADDB-0BD2-8A30-9BF7539AB828}"/>
              </a:ext>
            </a:extLst>
          </p:cNvPr>
          <p:cNvSpPr>
            <a:spLocks noGrp="1"/>
          </p:cNvSpPr>
          <p:nvPr>
            <p:ph type="sldNum" sz="quarter" idx="12"/>
          </p:nvPr>
        </p:nvSpPr>
        <p:spPr/>
        <p:txBody>
          <a:bodyPr/>
          <a:lstStyle/>
          <a:p>
            <a:fld id="{20E4859A-004E-A643-AA1D-713C41CF70A7}" type="slidenum">
              <a:rPr lang="en-US" smtClean="0"/>
              <a:t>‹#›</a:t>
            </a:fld>
            <a:endParaRPr lang="en-US"/>
          </a:p>
        </p:txBody>
      </p:sp>
    </p:spTree>
    <p:extLst>
      <p:ext uri="{BB962C8B-B14F-4D97-AF65-F5344CB8AC3E}">
        <p14:creationId xmlns:p14="http://schemas.microsoft.com/office/powerpoint/2010/main" val="3555345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9E3E47-8E55-0786-8A57-B22321CF55AB}"/>
              </a:ext>
            </a:extLst>
          </p:cNvPr>
          <p:cNvSpPr>
            <a:spLocks noGrp="1"/>
          </p:cNvSpPr>
          <p:nvPr>
            <p:ph type="dt" sz="half" idx="10"/>
          </p:nvPr>
        </p:nvSpPr>
        <p:spPr/>
        <p:txBody>
          <a:bodyPr/>
          <a:lstStyle/>
          <a:p>
            <a:fld id="{BBDB6670-59DA-934B-89E0-6EC82A9C3189}" type="datetimeFigureOut">
              <a:rPr lang="en-US" smtClean="0"/>
              <a:t>4/20/26</a:t>
            </a:fld>
            <a:endParaRPr lang="en-US"/>
          </a:p>
        </p:txBody>
      </p:sp>
      <p:sp>
        <p:nvSpPr>
          <p:cNvPr id="3" name="Footer Placeholder 2">
            <a:extLst>
              <a:ext uri="{FF2B5EF4-FFF2-40B4-BE49-F238E27FC236}">
                <a16:creationId xmlns:a16="http://schemas.microsoft.com/office/drawing/2014/main" id="{2674D226-A1FD-F33E-2C71-B377121840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F7818C-E2A8-7A06-E855-693D4A4315AF}"/>
              </a:ext>
            </a:extLst>
          </p:cNvPr>
          <p:cNvSpPr>
            <a:spLocks noGrp="1"/>
          </p:cNvSpPr>
          <p:nvPr>
            <p:ph type="sldNum" sz="quarter" idx="12"/>
          </p:nvPr>
        </p:nvSpPr>
        <p:spPr/>
        <p:txBody>
          <a:bodyPr/>
          <a:lstStyle/>
          <a:p>
            <a:fld id="{20E4859A-004E-A643-AA1D-713C41CF70A7}" type="slidenum">
              <a:rPr lang="en-US" smtClean="0"/>
              <a:t>‹#›</a:t>
            </a:fld>
            <a:endParaRPr lang="en-US"/>
          </a:p>
        </p:txBody>
      </p:sp>
    </p:spTree>
    <p:extLst>
      <p:ext uri="{BB962C8B-B14F-4D97-AF65-F5344CB8AC3E}">
        <p14:creationId xmlns:p14="http://schemas.microsoft.com/office/powerpoint/2010/main" val="2359650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60471-D8F1-5F43-00A9-2544DC9927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4F32B0-9F3D-DF28-BD99-079F5EB2FD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85213D-E044-7EB4-F847-3064D3CF08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8BD3D0-877A-610F-78EF-9682D1380788}"/>
              </a:ext>
            </a:extLst>
          </p:cNvPr>
          <p:cNvSpPr>
            <a:spLocks noGrp="1"/>
          </p:cNvSpPr>
          <p:nvPr>
            <p:ph type="dt" sz="half" idx="10"/>
          </p:nvPr>
        </p:nvSpPr>
        <p:spPr/>
        <p:txBody>
          <a:bodyPr/>
          <a:lstStyle/>
          <a:p>
            <a:fld id="{BBDB6670-59DA-934B-89E0-6EC82A9C3189}" type="datetimeFigureOut">
              <a:rPr lang="en-US" smtClean="0"/>
              <a:t>4/20/26</a:t>
            </a:fld>
            <a:endParaRPr lang="en-US"/>
          </a:p>
        </p:txBody>
      </p:sp>
      <p:sp>
        <p:nvSpPr>
          <p:cNvPr id="6" name="Footer Placeholder 5">
            <a:extLst>
              <a:ext uri="{FF2B5EF4-FFF2-40B4-BE49-F238E27FC236}">
                <a16:creationId xmlns:a16="http://schemas.microsoft.com/office/drawing/2014/main" id="{77DAC390-7226-5D50-1756-BFA68E7435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A3DED6-A864-8386-71C7-A5492A8DC559}"/>
              </a:ext>
            </a:extLst>
          </p:cNvPr>
          <p:cNvSpPr>
            <a:spLocks noGrp="1"/>
          </p:cNvSpPr>
          <p:nvPr>
            <p:ph type="sldNum" sz="quarter" idx="12"/>
          </p:nvPr>
        </p:nvSpPr>
        <p:spPr/>
        <p:txBody>
          <a:bodyPr/>
          <a:lstStyle/>
          <a:p>
            <a:fld id="{20E4859A-004E-A643-AA1D-713C41CF70A7}" type="slidenum">
              <a:rPr lang="en-US" smtClean="0"/>
              <a:t>‹#›</a:t>
            </a:fld>
            <a:endParaRPr lang="en-US"/>
          </a:p>
        </p:txBody>
      </p:sp>
    </p:spTree>
    <p:extLst>
      <p:ext uri="{BB962C8B-B14F-4D97-AF65-F5344CB8AC3E}">
        <p14:creationId xmlns:p14="http://schemas.microsoft.com/office/powerpoint/2010/main" val="2404255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080E5-9029-F768-F45A-2D85C9432D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FE0D03-90DE-FF15-EE5A-41718D5773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14CDA0-D081-D195-D635-307EFA0AE9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C3DA7-AF79-D4B0-F51B-8451B0F494FB}"/>
              </a:ext>
            </a:extLst>
          </p:cNvPr>
          <p:cNvSpPr>
            <a:spLocks noGrp="1"/>
          </p:cNvSpPr>
          <p:nvPr>
            <p:ph type="dt" sz="half" idx="10"/>
          </p:nvPr>
        </p:nvSpPr>
        <p:spPr/>
        <p:txBody>
          <a:bodyPr/>
          <a:lstStyle/>
          <a:p>
            <a:fld id="{BBDB6670-59DA-934B-89E0-6EC82A9C3189}" type="datetimeFigureOut">
              <a:rPr lang="en-US" smtClean="0"/>
              <a:t>4/20/26</a:t>
            </a:fld>
            <a:endParaRPr lang="en-US"/>
          </a:p>
        </p:txBody>
      </p:sp>
      <p:sp>
        <p:nvSpPr>
          <p:cNvPr id="6" name="Footer Placeholder 5">
            <a:extLst>
              <a:ext uri="{FF2B5EF4-FFF2-40B4-BE49-F238E27FC236}">
                <a16:creationId xmlns:a16="http://schemas.microsoft.com/office/drawing/2014/main" id="{91944E91-2DF2-85E4-8EEB-3590EA9D6C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5C1DD3-A044-9E89-536F-B0D93D805333}"/>
              </a:ext>
            </a:extLst>
          </p:cNvPr>
          <p:cNvSpPr>
            <a:spLocks noGrp="1"/>
          </p:cNvSpPr>
          <p:nvPr>
            <p:ph type="sldNum" sz="quarter" idx="12"/>
          </p:nvPr>
        </p:nvSpPr>
        <p:spPr/>
        <p:txBody>
          <a:bodyPr/>
          <a:lstStyle/>
          <a:p>
            <a:fld id="{20E4859A-004E-A643-AA1D-713C41CF70A7}" type="slidenum">
              <a:rPr lang="en-US" smtClean="0"/>
              <a:t>‹#›</a:t>
            </a:fld>
            <a:endParaRPr lang="en-US"/>
          </a:p>
        </p:txBody>
      </p:sp>
    </p:spTree>
    <p:extLst>
      <p:ext uri="{BB962C8B-B14F-4D97-AF65-F5344CB8AC3E}">
        <p14:creationId xmlns:p14="http://schemas.microsoft.com/office/powerpoint/2010/main" val="1128369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C06DDB-274D-8FD6-C622-FDBD770489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64F5ED-979E-BDF7-2C40-048AA1A85C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E2A0C-8702-A756-9D0C-A959EDBDC2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DB6670-59DA-934B-89E0-6EC82A9C3189}" type="datetimeFigureOut">
              <a:rPr lang="en-US" smtClean="0"/>
              <a:t>4/20/26</a:t>
            </a:fld>
            <a:endParaRPr lang="en-US"/>
          </a:p>
        </p:txBody>
      </p:sp>
      <p:sp>
        <p:nvSpPr>
          <p:cNvPr id="5" name="Footer Placeholder 4">
            <a:extLst>
              <a:ext uri="{FF2B5EF4-FFF2-40B4-BE49-F238E27FC236}">
                <a16:creationId xmlns:a16="http://schemas.microsoft.com/office/drawing/2014/main" id="{C480FACD-F2CC-B033-0AA7-9C9471CB83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E7135D-4645-9283-D374-87319168B2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4859A-004E-A643-AA1D-713C41CF70A7}" type="slidenum">
              <a:rPr lang="en-US" smtClean="0"/>
              <a:t>‹#›</a:t>
            </a:fld>
            <a:endParaRPr lang="en-US"/>
          </a:p>
        </p:txBody>
      </p:sp>
    </p:spTree>
    <p:extLst>
      <p:ext uri="{BB962C8B-B14F-4D97-AF65-F5344CB8AC3E}">
        <p14:creationId xmlns:p14="http://schemas.microsoft.com/office/powerpoint/2010/main" val="20751399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475D5B-C82D-C90B-E764-17E95B7B0E20}"/>
              </a:ext>
            </a:extLst>
          </p:cNvPr>
          <p:cNvSpPr txBox="1"/>
          <p:nvPr/>
        </p:nvSpPr>
        <p:spPr>
          <a:xfrm>
            <a:off x="1090741" y="4877105"/>
            <a:ext cx="10325826" cy="646331"/>
          </a:xfrm>
          <a:prstGeom prst="rect">
            <a:avLst/>
          </a:prstGeom>
          <a:solidFill>
            <a:schemeClr val="bg1"/>
          </a:solidFill>
        </p:spPr>
        <p:txBody>
          <a:bodyPr wrap="square" rtlCol="0">
            <a:spAutoFit/>
          </a:bodyPr>
          <a:lstStyle/>
          <a:p>
            <a:pPr algn="ctr"/>
            <a:endParaRPr lang="en-US" sz="3600" b="1" dirty="0"/>
          </a:p>
        </p:txBody>
      </p:sp>
      <p:sp>
        <p:nvSpPr>
          <p:cNvPr id="3" name="TextBox 2">
            <a:extLst>
              <a:ext uri="{FF2B5EF4-FFF2-40B4-BE49-F238E27FC236}">
                <a16:creationId xmlns:a16="http://schemas.microsoft.com/office/drawing/2014/main" id="{CD940C68-6B5C-EEEF-6422-9220B72A6ED0}"/>
              </a:ext>
            </a:extLst>
          </p:cNvPr>
          <p:cNvSpPr txBox="1"/>
          <p:nvPr/>
        </p:nvSpPr>
        <p:spPr>
          <a:xfrm>
            <a:off x="1315411" y="353415"/>
            <a:ext cx="9876486" cy="923330"/>
          </a:xfrm>
          <a:prstGeom prst="rect">
            <a:avLst/>
          </a:prstGeom>
          <a:noFill/>
        </p:spPr>
        <p:txBody>
          <a:bodyPr wrap="none" rtlCol="0">
            <a:spAutoFit/>
          </a:bodyPr>
          <a:lstStyle/>
          <a:p>
            <a:r>
              <a:rPr lang="en-US" sz="5400" dirty="0">
                <a:solidFill>
                  <a:srgbClr val="00B050"/>
                </a:solidFill>
              </a:rPr>
              <a:t>University Boulevard Corridor Plan</a:t>
            </a:r>
          </a:p>
        </p:txBody>
      </p:sp>
      <p:pic>
        <p:nvPicPr>
          <p:cNvPr id="4" name="Picture 3">
            <a:extLst>
              <a:ext uri="{FF2B5EF4-FFF2-40B4-BE49-F238E27FC236}">
                <a16:creationId xmlns:a16="http://schemas.microsoft.com/office/drawing/2014/main" id="{EE6F9EF0-C359-038C-01A3-125073C7F733}"/>
              </a:ext>
            </a:extLst>
          </p:cNvPr>
          <p:cNvPicPr>
            <a:picLocks noChangeAspect="1"/>
          </p:cNvPicPr>
          <p:nvPr/>
        </p:nvPicPr>
        <p:blipFill>
          <a:blip r:embed="rId2"/>
          <a:srcRect l="44320" t="42728" r="21062" b="17145"/>
          <a:stretch/>
        </p:blipFill>
        <p:spPr>
          <a:xfrm>
            <a:off x="795508" y="1322597"/>
            <a:ext cx="2690648" cy="1754327"/>
          </a:xfrm>
          <a:prstGeom prst="rect">
            <a:avLst/>
          </a:prstGeom>
        </p:spPr>
      </p:pic>
      <p:pic>
        <p:nvPicPr>
          <p:cNvPr id="5" name="Picture 4">
            <a:extLst>
              <a:ext uri="{FF2B5EF4-FFF2-40B4-BE49-F238E27FC236}">
                <a16:creationId xmlns:a16="http://schemas.microsoft.com/office/drawing/2014/main" id="{AA83D227-FAB0-7CE8-A696-00E007253480}"/>
              </a:ext>
            </a:extLst>
          </p:cNvPr>
          <p:cNvPicPr>
            <a:picLocks noChangeAspect="1"/>
          </p:cNvPicPr>
          <p:nvPr/>
        </p:nvPicPr>
        <p:blipFill>
          <a:blip r:embed="rId3"/>
          <a:srcRect l="51758" t="41045" r="20926" b="26020"/>
          <a:stretch/>
        </p:blipFill>
        <p:spPr>
          <a:xfrm>
            <a:off x="3773213" y="3020541"/>
            <a:ext cx="2322787" cy="1575355"/>
          </a:xfrm>
          <a:prstGeom prst="rect">
            <a:avLst/>
          </a:prstGeom>
        </p:spPr>
      </p:pic>
      <p:pic>
        <p:nvPicPr>
          <p:cNvPr id="6" name="Picture 5">
            <a:extLst>
              <a:ext uri="{FF2B5EF4-FFF2-40B4-BE49-F238E27FC236}">
                <a16:creationId xmlns:a16="http://schemas.microsoft.com/office/drawing/2014/main" id="{68A55A6C-D1D1-24A6-ACCB-FEDD07B94B07}"/>
              </a:ext>
            </a:extLst>
          </p:cNvPr>
          <p:cNvPicPr>
            <a:picLocks noChangeAspect="1"/>
          </p:cNvPicPr>
          <p:nvPr/>
        </p:nvPicPr>
        <p:blipFill>
          <a:blip r:embed="rId4"/>
          <a:srcRect l="46484" t="26381" r="19950" b="35395"/>
          <a:stretch/>
        </p:blipFill>
        <p:spPr>
          <a:xfrm>
            <a:off x="6403134" y="1919817"/>
            <a:ext cx="2608903" cy="1671144"/>
          </a:xfrm>
          <a:prstGeom prst="rect">
            <a:avLst/>
          </a:prstGeom>
        </p:spPr>
      </p:pic>
      <p:pic>
        <p:nvPicPr>
          <p:cNvPr id="7" name="Picture 6">
            <a:extLst>
              <a:ext uri="{FF2B5EF4-FFF2-40B4-BE49-F238E27FC236}">
                <a16:creationId xmlns:a16="http://schemas.microsoft.com/office/drawing/2014/main" id="{42EBFC4F-0387-F3F1-F8FF-ED81DDC8472C}"/>
              </a:ext>
            </a:extLst>
          </p:cNvPr>
          <p:cNvPicPr>
            <a:picLocks noChangeAspect="1"/>
          </p:cNvPicPr>
          <p:nvPr/>
        </p:nvPicPr>
        <p:blipFill>
          <a:blip r:embed="rId5"/>
          <a:srcRect l="53951" t="58674" r="21197" b="11355"/>
          <a:stretch/>
        </p:blipFill>
        <p:spPr>
          <a:xfrm>
            <a:off x="9239308" y="2935801"/>
            <a:ext cx="2463469" cy="1671144"/>
          </a:xfrm>
          <a:prstGeom prst="rect">
            <a:avLst/>
          </a:prstGeom>
        </p:spPr>
      </p:pic>
      <p:sp>
        <p:nvSpPr>
          <p:cNvPr id="8" name="TextBox 7">
            <a:extLst>
              <a:ext uri="{FF2B5EF4-FFF2-40B4-BE49-F238E27FC236}">
                <a16:creationId xmlns:a16="http://schemas.microsoft.com/office/drawing/2014/main" id="{7374C534-1750-57FE-B560-8C9F4F79E4BA}"/>
              </a:ext>
            </a:extLst>
          </p:cNvPr>
          <p:cNvSpPr txBox="1"/>
          <p:nvPr/>
        </p:nvSpPr>
        <p:spPr>
          <a:xfrm>
            <a:off x="0" y="115613"/>
            <a:ext cx="226773" cy="285249"/>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34D28FC5-9167-0C87-F7FB-20EA9C3026A0}"/>
              </a:ext>
            </a:extLst>
          </p:cNvPr>
          <p:cNvSpPr txBox="1"/>
          <p:nvPr/>
        </p:nvSpPr>
        <p:spPr>
          <a:xfrm>
            <a:off x="596900" y="-4572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49250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E22A1-F768-5734-CFFC-9F498C1721A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1B873B8-A103-4D39-240F-3DF1AC8E8DAD}"/>
              </a:ext>
            </a:extLst>
          </p:cNvPr>
          <p:cNvPicPr>
            <a:picLocks noChangeAspect="1"/>
          </p:cNvPicPr>
          <p:nvPr/>
        </p:nvPicPr>
        <p:blipFill>
          <a:blip r:embed="rId2"/>
          <a:srcRect l="21332" t="33411" r="16059" b="37580"/>
          <a:stretch>
            <a:fillRect/>
          </a:stretch>
        </p:blipFill>
        <p:spPr>
          <a:xfrm>
            <a:off x="52682" y="1385047"/>
            <a:ext cx="12086636" cy="2884696"/>
          </a:xfrm>
          <a:prstGeom prst="rect">
            <a:avLst/>
          </a:prstGeom>
        </p:spPr>
      </p:pic>
      <p:sp>
        <p:nvSpPr>
          <p:cNvPr id="2" name="TextBox 1">
            <a:extLst>
              <a:ext uri="{FF2B5EF4-FFF2-40B4-BE49-F238E27FC236}">
                <a16:creationId xmlns:a16="http://schemas.microsoft.com/office/drawing/2014/main" id="{9F119AC4-E597-4C76-9FC1-DA381C9613A7}"/>
              </a:ext>
            </a:extLst>
          </p:cNvPr>
          <p:cNvSpPr txBox="1"/>
          <p:nvPr/>
        </p:nvSpPr>
        <p:spPr>
          <a:xfrm>
            <a:off x="645460" y="295835"/>
            <a:ext cx="10874067" cy="830997"/>
          </a:xfrm>
          <a:prstGeom prst="rect">
            <a:avLst/>
          </a:prstGeom>
          <a:noFill/>
        </p:spPr>
        <p:txBody>
          <a:bodyPr wrap="none" rtlCol="0">
            <a:spAutoFit/>
          </a:bodyPr>
          <a:lstStyle/>
          <a:p>
            <a:r>
              <a:rPr lang="en-US" sz="4800" dirty="0">
                <a:solidFill>
                  <a:srgbClr val="00B050"/>
                </a:solidFill>
              </a:rPr>
              <a:t>Rezoning to Allow Different Housing Types </a:t>
            </a:r>
          </a:p>
        </p:txBody>
      </p:sp>
      <p:sp>
        <p:nvSpPr>
          <p:cNvPr id="5" name="TextBox 4">
            <a:extLst>
              <a:ext uri="{FF2B5EF4-FFF2-40B4-BE49-F238E27FC236}">
                <a16:creationId xmlns:a16="http://schemas.microsoft.com/office/drawing/2014/main" id="{B67168B2-3EF9-30A9-F4E2-61C00FDD592F}"/>
              </a:ext>
            </a:extLst>
          </p:cNvPr>
          <p:cNvSpPr txBox="1"/>
          <p:nvPr/>
        </p:nvSpPr>
        <p:spPr>
          <a:xfrm>
            <a:off x="1819775" y="4297270"/>
            <a:ext cx="8525435" cy="2062103"/>
          </a:xfrm>
          <a:prstGeom prst="rect">
            <a:avLst/>
          </a:prstGeom>
          <a:noFill/>
        </p:spPr>
        <p:txBody>
          <a:bodyPr wrap="square" rtlCol="0">
            <a:spAutoFit/>
          </a:bodyPr>
          <a:lstStyle/>
          <a:p>
            <a:r>
              <a:rPr lang="en-US" sz="3200" dirty="0"/>
              <a:t>Permissible land uses, development standards, and development procedures will support increased housing diversity near transit and establish transitions to existing neighborhoods</a:t>
            </a:r>
          </a:p>
        </p:txBody>
      </p:sp>
    </p:spTree>
    <p:extLst>
      <p:ext uri="{BB962C8B-B14F-4D97-AF65-F5344CB8AC3E}">
        <p14:creationId xmlns:p14="http://schemas.microsoft.com/office/powerpoint/2010/main" val="1841917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158E3-32B7-C321-5AA6-A6DB7D8F96B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CD0E880-86E9-355B-AFD3-3F6084C57952}"/>
              </a:ext>
            </a:extLst>
          </p:cNvPr>
          <p:cNvSpPr/>
          <p:nvPr/>
        </p:nvSpPr>
        <p:spPr>
          <a:xfrm>
            <a:off x="303382" y="1564479"/>
            <a:ext cx="2192274" cy="152876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4">
            <a:extLst>
              <a:ext uri="{FF2B5EF4-FFF2-40B4-BE49-F238E27FC236}">
                <a16:creationId xmlns:a16="http://schemas.microsoft.com/office/drawing/2014/main" id="{1A4FFDFB-38E8-40D7-24F5-55321C085F8E}"/>
              </a:ext>
            </a:extLst>
          </p:cNvPr>
          <p:cNvSpPr txBox="1"/>
          <p:nvPr/>
        </p:nvSpPr>
        <p:spPr>
          <a:xfrm>
            <a:off x="2625522" y="721576"/>
            <a:ext cx="9771344" cy="2553931"/>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3200" b="1" kern="100" dirty="0">
                <a:latin typeface="Arial" panose="020B0604020202020204" pitchFamily="34" charset="0"/>
                <a:ea typeface="Calibri" panose="020F0502020204030204" pitchFamily="34" charset="0"/>
                <a:cs typeface="Arial" panose="020B0604020202020204" pitchFamily="34" charset="0"/>
              </a:rPr>
              <a:t>Floor Area Ratio (FAR) limits the:</a:t>
            </a:r>
          </a:p>
          <a:p>
            <a:pPr marL="457200" indent="-457200">
              <a:buFont typeface="Arial" panose="020B0604020202020204" pitchFamily="34" charset="0"/>
              <a:buChar char="•"/>
            </a:pPr>
            <a:r>
              <a:rPr lang="en-US" sz="3200" b="1" kern="100" dirty="0">
                <a:latin typeface="Arial" panose="020B0604020202020204" pitchFamily="34" charset="0"/>
                <a:ea typeface="Calibri" panose="020F0502020204030204" pitchFamily="34" charset="0"/>
                <a:cs typeface="Arial" panose="020B0604020202020204" pitchFamily="34" charset="0"/>
              </a:rPr>
              <a:t>Maximum square footage of a building compared to lot size </a:t>
            </a:r>
            <a:endParaRPr lang="en-US" sz="3200" b="1" kern="100" dirty="0">
              <a:effectLst/>
              <a:latin typeface="Arial" panose="020B0604020202020204" pitchFamily="34" charset="0"/>
              <a:ea typeface="Calibri" panose="020F0502020204030204" pitchFamily="34" charset="0"/>
              <a:cs typeface="Arial" panose="020B0604020202020204" pitchFamily="34" charset="0"/>
            </a:endParaRPr>
          </a:p>
          <a:p>
            <a:pPr marL="457200" indent="-457200">
              <a:buFont typeface="Arial" panose="020B0604020202020204" pitchFamily="34" charset="0"/>
              <a:buChar char="•"/>
            </a:pPr>
            <a:r>
              <a:rPr lang="en-US" sz="3200" b="1" kern="100" dirty="0">
                <a:latin typeface="Arial" panose="020B0604020202020204" pitchFamily="34" charset="0"/>
                <a:ea typeface="Calibri" panose="020F0502020204030204" pitchFamily="34" charset="0"/>
                <a:cs typeface="Arial" panose="020B0604020202020204" pitchFamily="34" charset="0"/>
              </a:rPr>
              <a:t>Mix </a:t>
            </a:r>
            <a:r>
              <a:rPr lang="en-US" sz="3200" b="1" kern="100" dirty="0">
                <a:effectLst/>
                <a:latin typeface="Arial" panose="020B0604020202020204" pitchFamily="34" charset="0"/>
                <a:ea typeface="Calibri" panose="020F0502020204030204" pitchFamily="34" charset="0"/>
                <a:cs typeface="Arial" panose="020B0604020202020204" pitchFamily="34" charset="0"/>
              </a:rPr>
              <a:t>of </a:t>
            </a:r>
            <a:r>
              <a:rPr lang="en-US" sz="3200" b="1" kern="100" dirty="0">
                <a:latin typeface="Arial" panose="020B0604020202020204" pitchFamily="34" charset="0"/>
                <a:ea typeface="Calibri" panose="020F0502020204030204" pitchFamily="34" charset="0"/>
                <a:cs typeface="Arial" panose="020B0604020202020204" pitchFamily="34" charset="0"/>
              </a:rPr>
              <a:t>uses – residential or commercial/retail</a:t>
            </a:r>
          </a:p>
          <a:p>
            <a:pPr marL="0" marR="0"/>
            <a:endParaRPr lang="en-US" sz="3200" b="1"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Cube 3">
            <a:extLst>
              <a:ext uri="{FF2B5EF4-FFF2-40B4-BE49-F238E27FC236}">
                <a16:creationId xmlns:a16="http://schemas.microsoft.com/office/drawing/2014/main" id="{FCDB1A13-48A7-EEC9-A533-38614F36E638}"/>
              </a:ext>
            </a:extLst>
          </p:cNvPr>
          <p:cNvSpPr/>
          <p:nvPr/>
        </p:nvSpPr>
        <p:spPr>
          <a:xfrm>
            <a:off x="710670" y="930680"/>
            <a:ext cx="1324165" cy="1757362"/>
          </a:xfrm>
          <a:prstGeom prst="cube">
            <a:avLst/>
          </a:prstGeom>
          <a:solidFill>
            <a:srgbClr val="E678F1"/>
          </a:solidFill>
          <a:ln>
            <a:solidFill>
              <a:srgbClr val="A718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a:p>
            <a:pPr algn="ctr"/>
            <a:endParaRPr lang="en-US" sz="1200" dirty="0"/>
          </a:p>
          <a:p>
            <a:pPr algn="ctr"/>
            <a:r>
              <a:rPr lang="en-US" sz="1200" dirty="0">
                <a:solidFill>
                  <a:schemeClr val="bg1"/>
                </a:solidFill>
              </a:rPr>
              <a:t>Residential</a:t>
            </a:r>
          </a:p>
          <a:p>
            <a:pPr algn="ctr"/>
            <a:endParaRPr lang="en-US" sz="1200" dirty="0"/>
          </a:p>
          <a:p>
            <a:pPr algn="ctr"/>
            <a:endParaRPr lang="en-US" sz="1200" dirty="0"/>
          </a:p>
          <a:p>
            <a:pPr algn="ctr"/>
            <a:endParaRPr lang="en-US" sz="1200" dirty="0"/>
          </a:p>
          <a:p>
            <a:pPr algn="ctr"/>
            <a:r>
              <a:rPr lang="en-US" sz="1200" dirty="0"/>
              <a:t>Commercial</a:t>
            </a:r>
          </a:p>
        </p:txBody>
      </p:sp>
      <p:cxnSp>
        <p:nvCxnSpPr>
          <p:cNvPr id="6" name="Straight Connector 5">
            <a:extLst>
              <a:ext uri="{FF2B5EF4-FFF2-40B4-BE49-F238E27FC236}">
                <a16:creationId xmlns:a16="http://schemas.microsoft.com/office/drawing/2014/main" id="{AACFDBDC-DE07-0E26-6583-BF1A0E3B4F65}"/>
              </a:ext>
            </a:extLst>
          </p:cNvPr>
          <p:cNvCxnSpPr>
            <a:cxnSpLocks/>
          </p:cNvCxnSpPr>
          <p:nvPr/>
        </p:nvCxnSpPr>
        <p:spPr>
          <a:xfrm>
            <a:off x="702507" y="2291862"/>
            <a:ext cx="1053101"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E19EBB-F9B5-539A-9F5F-96462788E974}"/>
              </a:ext>
            </a:extLst>
          </p:cNvPr>
          <p:cNvCxnSpPr>
            <a:cxnSpLocks/>
          </p:cNvCxnSpPr>
          <p:nvPr/>
        </p:nvCxnSpPr>
        <p:spPr>
          <a:xfrm flipV="1">
            <a:off x="1662006" y="1998542"/>
            <a:ext cx="319507" cy="320638"/>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ube 2">
            <a:extLst>
              <a:ext uri="{FF2B5EF4-FFF2-40B4-BE49-F238E27FC236}">
                <a16:creationId xmlns:a16="http://schemas.microsoft.com/office/drawing/2014/main" id="{C2EA2C17-D7BD-4004-FB13-8AB7DD01D4B3}"/>
              </a:ext>
            </a:extLst>
          </p:cNvPr>
          <p:cNvSpPr/>
          <p:nvPr/>
        </p:nvSpPr>
        <p:spPr>
          <a:xfrm>
            <a:off x="710670" y="835626"/>
            <a:ext cx="1333174" cy="1447217"/>
          </a:xfrm>
          <a:prstGeom prst="cube">
            <a:avLst/>
          </a:prstGeom>
          <a:solidFill>
            <a:srgbClr val="A718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Residential</a:t>
            </a:r>
          </a:p>
        </p:txBody>
      </p:sp>
      <p:sp>
        <p:nvSpPr>
          <p:cNvPr id="7" name="TextBox 6">
            <a:extLst>
              <a:ext uri="{FF2B5EF4-FFF2-40B4-BE49-F238E27FC236}">
                <a16:creationId xmlns:a16="http://schemas.microsoft.com/office/drawing/2014/main" id="{F0D81E89-4BB4-387E-CED9-0EB57693B135}"/>
              </a:ext>
            </a:extLst>
          </p:cNvPr>
          <p:cNvSpPr txBox="1"/>
          <p:nvPr/>
        </p:nvSpPr>
        <p:spPr>
          <a:xfrm>
            <a:off x="203655" y="60025"/>
            <a:ext cx="11366381" cy="707886"/>
          </a:xfrm>
          <a:prstGeom prst="rect">
            <a:avLst/>
          </a:prstGeom>
          <a:noFill/>
        </p:spPr>
        <p:txBody>
          <a:bodyPr wrap="none" rtlCol="0">
            <a:spAutoFit/>
          </a:bodyPr>
          <a:lstStyle/>
          <a:p>
            <a:pPr algn="ctr"/>
            <a:r>
              <a:rPr lang="en-US" sz="4000" b="1" kern="100" dirty="0">
                <a:solidFill>
                  <a:srgbClr val="00B050"/>
                </a:solidFill>
                <a:latin typeface="Arial" panose="020B0604020202020204" pitchFamily="34" charset="0"/>
                <a:ea typeface="Calibri" panose="020F0502020204030204" pitchFamily="34" charset="0"/>
                <a:cs typeface="Arial" panose="020B0604020202020204" pitchFamily="34" charset="0"/>
              </a:rPr>
              <a:t>Limits on Size &amp; Use—Floor Area Ratio (FAR) </a:t>
            </a:r>
          </a:p>
        </p:txBody>
      </p:sp>
      <p:sp>
        <p:nvSpPr>
          <p:cNvPr id="8" name="TextBox 7">
            <a:extLst>
              <a:ext uri="{FF2B5EF4-FFF2-40B4-BE49-F238E27FC236}">
                <a16:creationId xmlns:a16="http://schemas.microsoft.com/office/drawing/2014/main" id="{EF130DF5-7284-E4F8-0FE0-2D728CED366D}"/>
              </a:ext>
            </a:extLst>
          </p:cNvPr>
          <p:cNvSpPr txBox="1"/>
          <p:nvPr/>
        </p:nvSpPr>
        <p:spPr>
          <a:xfrm>
            <a:off x="203655" y="3122105"/>
            <a:ext cx="11904681" cy="3908762"/>
          </a:xfrm>
          <a:prstGeom prst="rect">
            <a:avLst/>
          </a:prstGeom>
          <a:noFill/>
        </p:spPr>
        <p:txBody>
          <a:bodyPr wrap="square" rtlCol="0">
            <a:spAutoFit/>
          </a:bodyPr>
          <a:lstStyle/>
          <a:p>
            <a:r>
              <a:rPr lang="en-US" sz="3200" kern="100" dirty="0">
                <a:ea typeface="Calibri" panose="020F0502020204030204" pitchFamily="34" charset="0"/>
                <a:cs typeface="Arial" panose="020B0604020202020204" pitchFamily="34" charset="0"/>
              </a:rPr>
              <a:t>Example: 	Commercial Residential Town (CRT) zone </a:t>
            </a:r>
          </a:p>
          <a:p>
            <a:r>
              <a:rPr lang="en-US" sz="3200" kern="100" dirty="0">
                <a:ea typeface="Calibri" panose="020F0502020204030204" pitchFamily="34" charset="0"/>
                <a:cs typeface="Arial" panose="020B0604020202020204" pitchFamily="34" charset="0"/>
              </a:rPr>
              <a:t>		10,000 square foot lot</a:t>
            </a:r>
          </a:p>
          <a:p>
            <a:r>
              <a:rPr lang="en-US" sz="3200" kern="100" dirty="0">
                <a:ea typeface="Calibri" panose="020F0502020204030204" pitchFamily="34" charset="0"/>
                <a:cs typeface="Arial" panose="020B0604020202020204" pitchFamily="34" charset="0"/>
              </a:rPr>
              <a:t>		Maximum FAR of 2.25, C-1.5, R-2.0, Height 60</a:t>
            </a:r>
          </a:p>
          <a:p>
            <a:pPr marL="2286000" lvl="4" indent="-457200">
              <a:buFont typeface="Arial" panose="020B0604020202020204" pitchFamily="34" charset="0"/>
              <a:buChar char="•"/>
            </a:pPr>
            <a:r>
              <a:rPr lang="en-US" sz="2800" kern="100" dirty="0">
                <a:ea typeface="Calibri" panose="020F0502020204030204" pitchFamily="34" charset="0"/>
                <a:cs typeface="Arial" panose="020B0604020202020204" pitchFamily="34" charset="0"/>
              </a:rPr>
              <a:t>Maximum building size is 22,500 square feet</a:t>
            </a:r>
          </a:p>
          <a:p>
            <a:pPr marL="2286000" lvl="4" indent="-457200">
              <a:buFont typeface="Arial" panose="020B0604020202020204" pitchFamily="34" charset="0"/>
              <a:buChar char="•"/>
            </a:pPr>
            <a:r>
              <a:rPr lang="en-US" sz="2800" kern="100" dirty="0">
                <a:ea typeface="Calibri" panose="020F0502020204030204" pitchFamily="34" charset="0"/>
                <a:cs typeface="Arial" panose="020B0604020202020204" pitchFamily="34" charset="0"/>
              </a:rPr>
              <a:t>Developer decides ratio of commercial vs residential</a:t>
            </a:r>
          </a:p>
          <a:p>
            <a:pPr marL="2743200" lvl="5" indent="-457200">
              <a:buFont typeface="Arial" panose="020B0604020202020204" pitchFamily="34" charset="0"/>
              <a:buChar char="•"/>
            </a:pPr>
            <a:r>
              <a:rPr lang="en-US" sz="2800" kern="100" dirty="0">
                <a:ea typeface="Calibri" panose="020F0502020204030204" pitchFamily="34" charset="0"/>
                <a:cs typeface="Arial" panose="020B0604020202020204" pitchFamily="34" charset="0"/>
              </a:rPr>
              <a:t>15000 </a:t>
            </a:r>
            <a:r>
              <a:rPr lang="en-US" sz="2800" kern="100" dirty="0" err="1">
                <a:ea typeface="Calibri" panose="020F0502020204030204" pitchFamily="34" charset="0"/>
                <a:cs typeface="Arial" panose="020B0604020202020204" pitchFamily="34" charset="0"/>
              </a:rPr>
              <a:t>sq.ft</a:t>
            </a:r>
            <a:r>
              <a:rPr lang="en-US" sz="2800" kern="100" dirty="0">
                <a:ea typeface="Calibri" panose="020F0502020204030204" pitchFamily="34" charset="0"/>
                <a:cs typeface="Arial" panose="020B0604020202020204" pitchFamily="34" charset="0"/>
              </a:rPr>
              <a:t>. commercial &amp; 7500 </a:t>
            </a:r>
            <a:r>
              <a:rPr lang="en-US" sz="2800" kern="100" dirty="0" err="1">
                <a:ea typeface="Calibri" panose="020F0502020204030204" pitchFamily="34" charset="0"/>
                <a:cs typeface="Arial" panose="020B0604020202020204" pitchFamily="34" charset="0"/>
              </a:rPr>
              <a:t>sq.ft</a:t>
            </a:r>
            <a:r>
              <a:rPr lang="en-US" sz="2800" kern="100" dirty="0">
                <a:ea typeface="Calibri" panose="020F0502020204030204" pitchFamily="34" charset="0"/>
                <a:cs typeface="Arial" panose="020B0604020202020204" pitchFamily="34" charset="0"/>
              </a:rPr>
              <a:t>. residential</a:t>
            </a:r>
          </a:p>
          <a:p>
            <a:pPr marL="2743200" lvl="5" indent="-457200">
              <a:buFont typeface="Arial" panose="020B0604020202020204" pitchFamily="34" charset="0"/>
              <a:buChar char="•"/>
            </a:pPr>
            <a:r>
              <a:rPr lang="en-US" sz="2800" kern="100" dirty="0">
                <a:ea typeface="Calibri" panose="020F0502020204030204" pitchFamily="34" charset="0"/>
                <a:cs typeface="Arial" panose="020B0604020202020204" pitchFamily="34" charset="0"/>
              </a:rPr>
              <a:t>2250 </a:t>
            </a:r>
            <a:r>
              <a:rPr lang="en-US" sz="2800" kern="100" dirty="0" err="1">
                <a:ea typeface="Calibri" panose="020F0502020204030204" pitchFamily="34" charset="0"/>
                <a:cs typeface="Arial" panose="020B0604020202020204" pitchFamily="34" charset="0"/>
              </a:rPr>
              <a:t>sq.ft</a:t>
            </a:r>
            <a:r>
              <a:rPr lang="en-US" sz="2800" kern="100" dirty="0">
                <a:ea typeface="Calibri" panose="020F0502020204030204" pitchFamily="34" charset="0"/>
                <a:cs typeface="Arial" panose="020B0604020202020204" pitchFamily="34" charset="0"/>
              </a:rPr>
              <a:t>. commercial &amp; 20000 </a:t>
            </a:r>
            <a:r>
              <a:rPr lang="en-US" sz="2800" kern="100" dirty="0" err="1">
                <a:ea typeface="Calibri" panose="020F0502020204030204" pitchFamily="34" charset="0"/>
                <a:cs typeface="Arial" panose="020B0604020202020204" pitchFamily="34" charset="0"/>
              </a:rPr>
              <a:t>sq.ft</a:t>
            </a:r>
            <a:r>
              <a:rPr lang="en-US" sz="2800" kern="100" dirty="0">
                <a:ea typeface="Calibri" panose="020F0502020204030204" pitchFamily="34" charset="0"/>
                <a:cs typeface="Arial" panose="020B0604020202020204" pitchFamily="34" charset="0"/>
              </a:rPr>
              <a:t>. residential</a:t>
            </a:r>
          </a:p>
          <a:p>
            <a:pPr marL="2743200" lvl="5" indent="-457200">
              <a:buFont typeface="Arial" panose="020B0604020202020204" pitchFamily="34" charset="0"/>
              <a:buChar char="•"/>
            </a:pPr>
            <a:r>
              <a:rPr lang="en-US" sz="2800" kern="100" dirty="0">
                <a:ea typeface="Calibri" panose="020F0502020204030204" pitchFamily="34" charset="0"/>
                <a:cs typeface="Arial" panose="020B0604020202020204" pitchFamily="34" charset="0"/>
              </a:rPr>
              <a:t>5000 </a:t>
            </a:r>
            <a:r>
              <a:rPr lang="en-US" sz="2800" kern="100" dirty="0" err="1">
                <a:ea typeface="Calibri" panose="020F0502020204030204" pitchFamily="34" charset="0"/>
                <a:cs typeface="Arial" panose="020B0604020202020204" pitchFamily="34" charset="0"/>
              </a:rPr>
              <a:t>sq.ft</a:t>
            </a:r>
            <a:r>
              <a:rPr lang="en-US" sz="2800" kern="100" dirty="0">
                <a:ea typeface="Calibri" panose="020F0502020204030204" pitchFamily="34" charset="0"/>
                <a:cs typeface="Arial" panose="020B0604020202020204" pitchFamily="34" charset="0"/>
              </a:rPr>
              <a:t>. commercial &amp; 17500 </a:t>
            </a:r>
            <a:r>
              <a:rPr lang="en-US" sz="2800" kern="100" dirty="0" err="1">
                <a:ea typeface="Calibri" panose="020F0502020204030204" pitchFamily="34" charset="0"/>
                <a:cs typeface="Arial" panose="020B0604020202020204" pitchFamily="34" charset="0"/>
              </a:rPr>
              <a:t>sq.ft</a:t>
            </a:r>
            <a:r>
              <a:rPr lang="en-US" sz="2800" kern="100" dirty="0">
                <a:ea typeface="Calibri" panose="020F0502020204030204" pitchFamily="34" charset="0"/>
                <a:cs typeface="Arial" panose="020B0604020202020204" pitchFamily="34" charset="0"/>
              </a:rPr>
              <a:t>. residential</a:t>
            </a:r>
            <a:endParaRPr lang="en-US" sz="3200" kern="100" dirty="0">
              <a:ea typeface="Calibri" panose="020F0502020204030204" pitchFamily="34" charset="0"/>
              <a:cs typeface="Arial" panose="020B0604020202020204" pitchFamily="34" charset="0"/>
            </a:endParaRPr>
          </a:p>
          <a:p>
            <a:r>
              <a:rPr lang="en-US" sz="1200" kern="1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934613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926C9-596C-FD78-2DA0-A38BFCDC801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D9C8D07-090B-4CB5-1456-78F884883EF1}"/>
              </a:ext>
            </a:extLst>
          </p:cNvPr>
          <p:cNvPicPr>
            <a:picLocks noChangeAspect="1"/>
          </p:cNvPicPr>
          <p:nvPr/>
        </p:nvPicPr>
        <p:blipFill rotWithShape="1">
          <a:blip r:embed="rId2"/>
          <a:srcRect l="50641" t="26985" r="15171" b="20987"/>
          <a:stretch/>
        </p:blipFill>
        <p:spPr bwMode="auto">
          <a:xfrm rot="17860055">
            <a:off x="6395023" y="2285899"/>
            <a:ext cx="5074569" cy="4343911"/>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D9AEBFC9-09C0-A71C-046E-65F00C1DE6A1}"/>
              </a:ext>
            </a:extLst>
          </p:cNvPr>
          <p:cNvPicPr>
            <a:picLocks noChangeAspect="1"/>
          </p:cNvPicPr>
          <p:nvPr/>
        </p:nvPicPr>
        <p:blipFill rotWithShape="1">
          <a:blip r:embed="rId3"/>
          <a:srcRect l="23636" t="19753" r="53743" b="34724"/>
          <a:stretch/>
        </p:blipFill>
        <p:spPr bwMode="auto">
          <a:xfrm rot="17810881">
            <a:off x="3254660" y="2501165"/>
            <a:ext cx="2986627" cy="3380423"/>
          </a:xfrm>
          <a:prstGeom prst="rect">
            <a:avLst/>
          </a:prstGeom>
          <a:ln>
            <a:noFill/>
          </a:ln>
          <a:extLst>
            <a:ext uri="{53640926-AAD7-44D8-BBD7-CCE9431645EC}">
              <a14:shadowObscured xmlns:a14="http://schemas.microsoft.com/office/drawing/2010/main"/>
            </a:ext>
          </a:extLst>
        </p:spPr>
      </p:pic>
      <p:sp>
        <p:nvSpPr>
          <p:cNvPr id="6" name="Text Box 6">
            <a:extLst>
              <a:ext uri="{FF2B5EF4-FFF2-40B4-BE49-F238E27FC236}">
                <a16:creationId xmlns:a16="http://schemas.microsoft.com/office/drawing/2014/main" id="{537C9DE6-72F4-2194-3A33-038D02278E9E}"/>
              </a:ext>
            </a:extLst>
          </p:cNvPr>
          <p:cNvSpPr txBox="1"/>
          <p:nvPr/>
        </p:nvSpPr>
        <p:spPr>
          <a:xfrm>
            <a:off x="648985" y="46573"/>
            <a:ext cx="3833099" cy="1048724"/>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r>
              <a:rPr lang="en-US" sz="3600" b="1" dirty="0">
                <a:solidFill>
                  <a:srgbClr val="00B050"/>
                </a:solidFill>
              </a:rPr>
              <a:t>Commercial Residential Neighborhood Zoning (CRN)</a:t>
            </a:r>
          </a:p>
          <a:p>
            <a:r>
              <a:rPr lang="en-US" sz="3600" b="1" dirty="0">
                <a:solidFill>
                  <a:srgbClr val="00B050"/>
                </a:solidFill>
              </a:rPr>
              <a:t>Rezoning Changes in the NFCCA Community</a:t>
            </a:r>
          </a:p>
        </p:txBody>
      </p:sp>
      <p:sp>
        <p:nvSpPr>
          <p:cNvPr id="17" name="Triangle 16">
            <a:extLst>
              <a:ext uri="{FF2B5EF4-FFF2-40B4-BE49-F238E27FC236}">
                <a16:creationId xmlns:a16="http://schemas.microsoft.com/office/drawing/2014/main" id="{E5063783-E526-CD2D-A834-ED8218313984}"/>
              </a:ext>
            </a:extLst>
          </p:cNvPr>
          <p:cNvSpPr/>
          <p:nvPr/>
        </p:nvSpPr>
        <p:spPr>
          <a:xfrm rot="1202272">
            <a:off x="4685847" y="2617210"/>
            <a:ext cx="625332" cy="80167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1A6A3-178F-2F5F-68D4-2E81366D2210}"/>
              </a:ext>
            </a:extLst>
          </p:cNvPr>
          <p:cNvSpPr txBox="1"/>
          <p:nvPr/>
        </p:nvSpPr>
        <p:spPr>
          <a:xfrm>
            <a:off x="205731" y="1202164"/>
            <a:ext cx="9420733" cy="2246769"/>
          </a:xfrm>
          <a:prstGeom prst="rect">
            <a:avLst/>
          </a:prstGeom>
          <a:noFill/>
        </p:spPr>
        <p:txBody>
          <a:bodyPr wrap="square" rtlCol="0">
            <a:spAutoFit/>
          </a:bodyPr>
          <a:lstStyle/>
          <a:p>
            <a:pPr marL="457200" indent="-457200">
              <a:buFont typeface="Arial" panose="020B0604020202020204" pitchFamily="34" charset="0"/>
              <a:buChar char="•"/>
            </a:pPr>
            <a:r>
              <a:rPr lang="en-US" sz="2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The original draft of the UBCP, as proposed by the Montgomery County Planning Commission, recommended rezoning from single family residential to Commercial Residential Neighborhood (CRN) for over 200 homes in the NFCCA community!</a:t>
            </a:r>
          </a:p>
        </p:txBody>
      </p:sp>
    </p:spTree>
    <p:extLst>
      <p:ext uri="{BB962C8B-B14F-4D97-AF65-F5344CB8AC3E}">
        <p14:creationId xmlns:p14="http://schemas.microsoft.com/office/powerpoint/2010/main" val="4226401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95D2E-AAE7-1A16-D08E-3118341509F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61511A7-BE5C-701E-B076-2B1314F7A86A}"/>
              </a:ext>
            </a:extLst>
          </p:cNvPr>
          <p:cNvSpPr txBox="1"/>
          <p:nvPr/>
        </p:nvSpPr>
        <p:spPr>
          <a:xfrm>
            <a:off x="1101045" y="90275"/>
            <a:ext cx="9723880" cy="707886"/>
          </a:xfrm>
          <a:prstGeom prst="rect">
            <a:avLst/>
          </a:prstGeom>
          <a:noFill/>
        </p:spPr>
        <p:txBody>
          <a:bodyPr wrap="none" rtlCol="0">
            <a:spAutoFit/>
          </a:bodyPr>
          <a:lstStyle/>
          <a:p>
            <a:r>
              <a:rPr lang="en-US" sz="4000" b="1" dirty="0">
                <a:solidFill>
                  <a:srgbClr val="00B050"/>
                </a:solidFill>
              </a:rPr>
              <a:t>Commercial Residential Neighborhood (CRN)</a:t>
            </a:r>
          </a:p>
        </p:txBody>
      </p:sp>
      <p:sp>
        <p:nvSpPr>
          <p:cNvPr id="2" name="TextBox 1">
            <a:extLst>
              <a:ext uri="{FF2B5EF4-FFF2-40B4-BE49-F238E27FC236}">
                <a16:creationId xmlns:a16="http://schemas.microsoft.com/office/drawing/2014/main" id="{A7ECE672-4819-600B-09C8-DF8D3391FE6F}"/>
              </a:ext>
            </a:extLst>
          </p:cNvPr>
          <p:cNvSpPr txBox="1"/>
          <p:nvPr/>
        </p:nvSpPr>
        <p:spPr>
          <a:xfrm>
            <a:off x="493672" y="991758"/>
            <a:ext cx="6882074" cy="2369880"/>
          </a:xfrm>
          <a:prstGeom prst="rect">
            <a:avLst/>
          </a:prstGeom>
          <a:noFill/>
        </p:spPr>
        <p:txBody>
          <a:bodyPr wrap="square" rtlCol="0">
            <a:spAutoFit/>
          </a:bodyPr>
          <a:lstStyle/>
          <a:p>
            <a:r>
              <a:rPr lang="en-US" sz="4000" b="1" dirty="0"/>
              <a:t>What does CRN zoning allow?</a:t>
            </a:r>
          </a:p>
          <a:p>
            <a:pPr marL="742950" lvl="1" indent="-285750">
              <a:buFont typeface="Arial" panose="020B0604020202020204" pitchFamily="34" charset="0"/>
              <a:buChar char="•"/>
            </a:pPr>
            <a:r>
              <a:rPr lang="en-US" sz="3600" dirty="0"/>
              <a:t>Duplex, triplex, quadplex</a:t>
            </a:r>
          </a:p>
          <a:p>
            <a:pPr marL="742950" lvl="1" indent="-285750">
              <a:buFont typeface="Arial" panose="020B0604020202020204" pitchFamily="34" charset="0"/>
              <a:buChar char="•"/>
            </a:pPr>
            <a:r>
              <a:rPr lang="en-US" sz="3600" dirty="0"/>
              <a:t>Small multifamily up to 19 units</a:t>
            </a:r>
          </a:p>
          <a:p>
            <a:pPr marL="742950" lvl="1" indent="-285750">
              <a:buFont typeface="Arial" panose="020B0604020202020204" pitchFamily="34" charset="0"/>
              <a:buChar char="•"/>
            </a:pPr>
            <a:endParaRPr lang="en-US" sz="3600" dirty="0"/>
          </a:p>
        </p:txBody>
      </p:sp>
      <p:pic>
        <p:nvPicPr>
          <p:cNvPr id="7172" name="Picture 4" descr="Bridlewood Duplex Modern Farmhouse Style House Plan 9437 - 9437">
            <a:extLst>
              <a:ext uri="{FF2B5EF4-FFF2-40B4-BE49-F238E27FC236}">
                <a16:creationId xmlns:a16="http://schemas.microsoft.com/office/drawing/2014/main" id="{97FC253F-796B-328E-2EFE-18232A97B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5746" y="991758"/>
            <a:ext cx="2788551" cy="15876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807C1EB-49F7-4254-DC0E-118051A30B81}"/>
              </a:ext>
            </a:extLst>
          </p:cNvPr>
          <p:cNvSpPr txBox="1"/>
          <p:nvPr/>
        </p:nvSpPr>
        <p:spPr>
          <a:xfrm>
            <a:off x="944381" y="2766630"/>
            <a:ext cx="10882859" cy="4001095"/>
          </a:xfrm>
          <a:prstGeom prst="rect">
            <a:avLst/>
          </a:prstGeom>
          <a:noFill/>
        </p:spPr>
        <p:txBody>
          <a:bodyPr wrap="square" rtlCol="0">
            <a:spAutoFit/>
          </a:bodyPr>
          <a:lstStyle/>
          <a:p>
            <a:pPr marL="285750" indent="-285750">
              <a:buFont typeface="Arial" panose="020B0604020202020204" pitchFamily="34" charset="0"/>
              <a:buChar char="•"/>
            </a:pPr>
            <a:r>
              <a:rPr lang="en-US" sz="3600" dirty="0"/>
              <a:t>Can purchase multiple adjoining lots to redevelop as  larger multi-unit structures (no limit on number of properties consolidated, but all must abut the corridor)</a:t>
            </a:r>
          </a:p>
          <a:p>
            <a:pPr marL="742950" lvl="1" indent="-285750">
              <a:buFont typeface="Arial" panose="020B0604020202020204" pitchFamily="34" charset="0"/>
              <a:buChar char="•"/>
            </a:pPr>
            <a:r>
              <a:rPr lang="en-US" sz="3200" dirty="0"/>
              <a:t>Duplex housing type standards apply to lots under 15,000 square feet</a:t>
            </a:r>
          </a:p>
          <a:p>
            <a:pPr marL="742950" lvl="1" indent="-285750">
              <a:buFont typeface="Arial" panose="020B0604020202020204" pitchFamily="34" charset="0"/>
              <a:buChar char="•"/>
            </a:pPr>
            <a:r>
              <a:rPr lang="en-US" sz="3200" dirty="0"/>
              <a:t>For lots greater than 15,000 square feet, the development standard for applicable building type will be used</a:t>
            </a:r>
          </a:p>
          <a:p>
            <a:endParaRPr lang="en-US" dirty="0"/>
          </a:p>
        </p:txBody>
      </p:sp>
    </p:spTree>
    <p:extLst>
      <p:ext uri="{BB962C8B-B14F-4D97-AF65-F5344CB8AC3E}">
        <p14:creationId xmlns:p14="http://schemas.microsoft.com/office/powerpoint/2010/main" val="3320990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F5152-9097-1562-DBCA-B4C0F1BD83D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6A7FBBE-2D34-0ECE-4AB8-29C79F0EA3C8}"/>
              </a:ext>
            </a:extLst>
          </p:cNvPr>
          <p:cNvSpPr txBox="1"/>
          <p:nvPr/>
        </p:nvSpPr>
        <p:spPr>
          <a:xfrm>
            <a:off x="339249" y="134847"/>
            <a:ext cx="9723880" cy="707886"/>
          </a:xfrm>
          <a:prstGeom prst="rect">
            <a:avLst/>
          </a:prstGeom>
          <a:noFill/>
        </p:spPr>
        <p:txBody>
          <a:bodyPr wrap="none" rtlCol="0">
            <a:spAutoFit/>
          </a:bodyPr>
          <a:lstStyle/>
          <a:p>
            <a:r>
              <a:rPr lang="en-US" sz="4000" b="1" dirty="0">
                <a:solidFill>
                  <a:srgbClr val="00B050"/>
                </a:solidFill>
              </a:rPr>
              <a:t>Commercial Residential Neighborhood (CRN)</a:t>
            </a:r>
          </a:p>
        </p:txBody>
      </p:sp>
      <p:sp>
        <p:nvSpPr>
          <p:cNvPr id="7" name="TextBox 6">
            <a:extLst>
              <a:ext uri="{FF2B5EF4-FFF2-40B4-BE49-F238E27FC236}">
                <a16:creationId xmlns:a16="http://schemas.microsoft.com/office/drawing/2014/main" id="{629FF8A9-2F25-F3AC-C13D-09E7E5B48569}"/>
              </a:ext>
            </a:extLst>
          </p:cNvPr>
          <p:cNvSpPr txBox="1"/>
          <p:nvPr/>
        </p:nvSpPr>
        <p:spPr>
          <a:xfrm>
            <a:off x="339249" y="963053"/>
            <a:ext cx="8115204" cy="5755422"/>
          </a:xfrm>
          <a:prstGeom prst="rect">
            <a:avLst/>
          </a:prstGeom>
          <a:noFill/>
        </p:spPr>
        <p:txBody>
          <a:bodyPr wrap="square">
            <a:spAutoFit/>
          </a:bodyPr>
          <a:lstStyle/>
          <a:p>
            <a:r>
              <a:rPr lang="en-US" sz="4000" b="1" kern="100" dirty="0">
                <a:solidFill>
                  <a:srgbClr val="000000"/>
                </a:solidFill>
                <a:latin typeface="Calibri" panose="020F0502020204030204" pitchFamily="34" charset="0"/>
                <a:ea typeface="Calibri" panose="020F0502020204030204" pitchFamily="34" charset="0"/>
                <a:cs typeface="Calibri" panose="020F0502020204030204" pitchFamily="34" charset="0"/>
              </a:rPr>
              <a:t>Where does CRN rezoning apply in the NFCCA community?</a:t>
            </a:r>
            <a:endParaRPr lang="en-US" sz="3600" b="1"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600" kern="100" dirty="0">
                <a:solidFill>
                  <a:srgbClr val="000000"/>
                </a:solidFill>
                <a:latin typeface="Calibri" panose="020F0502020204030204" pitchFamily="34" charset="0"/>
                <a:ea typeface="Calibri" panose="020F0502020204030204" pitchFamily="34" charset="0"/>
                <a:cs typeface="Calibri" panose="020F0502020204030204" pitchFamily="34" charset="0"/>
              </a:rPr>
              <a:t>Homes that abut the University Blvd. corridor (that is, lots with frontage on University Blvd.)</a:t>
            </a:r>
          </a:p>
          <a:p>
            <a:pPr marL="914400" lvl="1" indent="-457200">
              <a:buFont typeface="Arial" panose="020B0604020202020204" pitchFamily="34" charset="0"/>
              <a:buChar char="•"/>
            </a:pPr>
            <a:r>
              <a:rPr lang="en-US" sz="3600" kern="100" dirty="0">
                <a:solidFill>
                  <a:srgbClr val="000000"/>
                </a:solidFill>
                <a:latin typeface="Calibri" panose="020F0502020204030204" pitchFamily="34" charset="0"/>
                <a:ea typeface="Calibri" panose="020F0502020204030204" pitchFamily="34" charset="0"/>
                <a:cs typeface="Calibri" panose="020F0502020204030204" pitchFamily="34" charset="0"/>
              </a:rPr>
              <a:t>Includes “flag” lots connected to corridor via access driveways</a:t>
            </a:r>
          </a:p>
          <a:p>
            <a:pPr marL="457200" indent="-457200">
              <a:buFont typeface="Arial" panose="020B0604020202020204" pitchFamily="34" charset="0"/>
              <a:buChar char="•"/>
            </a:pPr>
            <a:r>
              <a:rPr lang="en-US" sz="3600" kern="100" dirty="0">
                <a:solidFill>
                  <a:srgbClr val="000000"/>
                </a:solidFill>
                <a:latin typeface="Calibri" panose="020F0502020204030204" pitchFamily="34" charset="0"/>
                <a:ea typeface="Calibri" panose="020F0502020204030204" pitchFamily="34" charset="0"/>
                <a:cs typeface="Calibri" panose="020F0502020204030204" pitchFamily="34" charset="0"/>
              </a:rPr>
              <a:t>Homes on 2nd block of  Colesville Road (10200 – 10226)</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sz="1800" u="sng"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Picture 4" descr="Bridlewood Duplex Modern Farmhouse Style House Plan 9437 - 9437">
            <a:extLst>
              <a:ext uri="{FF2B5EF4-FFF2-40B4-BE49-F238E27FC236}">
                <a16:creationId xmlns:a16="http://schemas.microsoft.com/office/drawing/2014/main" id="{66F990CF-BE4D-144B-75B1-81FF89543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4689" y="963053"/>
            <a:ext cx="3488666" cy="19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829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DB2D4-0F62-ED1C-24C5-C8517699D30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DD3FF7A-C970-435B-7229-F537D4B9DC25}"/>
              </a:ext>
            </a:extLst>
          </p:cNvPr>
          <p:cNvSpPr txBox="1"/>
          <p:nvPr/>
        </p:nvSpPr>
        <p:spPr>
          <a:xfrm>
            <a:off x="443754" y="191459"/>
            <a:ext cx="9723880" cy="1938992"/>
          </a:xfrm>
          <a:prstGeom prst="rect">
            <a:avLst/>
          </a:prstGeom>
          <a:noFill/>
        </p:spPr>
        <p:txBody>
          <a:bodyPr wrap="none" rtlCol="0">
            <a:spAutoFit/>
          </a:bodyPr>
          <a:lstStyle/>
          <a:p>
            <a:r>
              <a:rPr lang="en-US" sz="4000" b="1" dirty="0">
                <a:solidFill>
                  <a:srgbClr val="00B050"/>
                </a:solidFill>
              </a:rPr>
              <a:t>Commercial Residential Neighborhood (CRN)</a:t>
            </a:r>
          </a:p>
          <a:p>
            <a:r>
              <a:rPr lang="en-US" sz="4000" b="1" dirty="0">
                <a:solidFill>
                  <a:srgbClr val="00B050"/>
                </a:solidFill>
              </a:rPr>
              <a:t>Rezoning Changes in the NFCCA Community</a:t>
            </a:r>
          </a:p>
          <a:p>
            <a:endParaRPr lang="en-US" sz="4000" b="1" dirty="0">
              <a:solidFill>
                <a:srgbClr val="00B050"/>
              </a:solidFill>
            </a:endParaRPr>
          </a:p>
        </p:txBody>
      </p:sp>
      <p:sp>
        <p:nvSpPr>
          <p:cNvPr id="7" name="TextBox 6">
            <a:extLst>
              <a:ext uri="{FF2B5EF4-FFF2-40B4-BE49-F238E27FC236}">
                <a16:creationId xmlns:a16="http://schemas.microsoft.com/office/drawing/2014/main" id="{F34279C4-C479-85ED-EDA3-47CBB57E72B6}"/>
              </a:ext>
            </a:extLst>
          </p:cNvPr>
          <p:cNvSpPr txBox="1"/>
          <p:nvPr/>
        </p:nvSpPr>
        <p:spPr>
          <a:xfrm>
            <a:off x="443753" y="1034738"/>
            <a:ext cx="7204456" cy="4801314"/>
          </a:xfrm>
          <a:prstGeom prst="rect">
            <a:avLst/>
          </a:prstGeom>
          <a:noFill/>
        </p:spPr>
        <p:txBody>
          <a:bodyPr wrap="square">
            <a:spAutoFit/>
          </a:bodyPr>
          <a:lstStyle/>
          <a:p>
            <a:endParaRPr lang="en-US" sz="36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en-US" sz="36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What restrictions are there on building size and uses in a CRN zone?</a:t>
            </a:r>
          </a:p>
          <a:p>
            <a:pPr marL="914400" lvl="1" indent="-457200">
              <a:buFont typeface="Arial" panose="020B0604020202020204" pitchFamily="34" charset="0"/>
              <a:buChar char="•"/>
            </a:pPr>
            <a:r>
              <a:rPr lang="en-US" sz="36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Maximum Building FAR </a:t>
            </a:r>
            <a:r>
              <a:rPr lang="en-US" sz="3600" kern="100" dirty="0">
                <a:solidFill>
                  <a:srgbClr val="000000"/>
                </a:solidFill>
                <a:latin typeface="Calibri" panose="020F0502020204030204" pitchFamily="34" charset="0"/>
                <a:ea typeface="Calibri" panose="020F0502020204030204" pitchFamily="34" charset="0"/>
                <a:cs typeface="Calibri" panose="020F0502020204030204" pitchFamily="34" charset="0"/>
              </a:rPr>
              <a:t>is 1.0 </a:t>
            </a:r>
            <a:r>
              <a:rPr lang="en-US" sz="36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times lot size</a:t>
            </a:r>
          </a:p>
          <a:p>
            <a:pPr marL="914400" lvl="1" indent="-457200">
              <a:buFont typeface="Arial" panose="020B0604020202020204" pitchFamily="34" charset="0"/>
              <a:buChar char="•"/>
            </a:pPr>
            <a:r>
              <a:rPr lang="en-US" sz="36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Residential </a:t>
            </a:r>
            <a:r>
              <a:rPr lang="en-US" sz="3600" u="sng"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only</a:t>
            </a:r>
            <a:r>
              <a:rPr lang="en-US" sz="36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no commercial uses (allows existing exceptions for home businesses, etc.) </a:t>
            </a:r>
          </a:p>
          <a:p>
            <a:pPr marL="457200" indent="-457200">
              <a:buFont typeface="Arial" panose="020B0604020202020204" pitchFamily="34" charset="0"/>
              <a:buChar char="•"/>
            </a:pPr>
            <a:endParaRPr lang="en-US" sz="1800" u="sng"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4" descr="Bridlewood Duplex Modern Farmhouse Style House Plan 9437 - 9437">
            <a:extLst>
              <a:ext uri="{FF2B5EF4-FFF2-40B4-BE49-F238E27FC236}">
                <a16:creationId xmlns:a16="http://schemas.microsoft.com/office/drawing/2014/main" id="{38A5BC93-CB62-2EE6-7891-BF837FDAF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8209" y="2760037"/>
            <a:ext cx="4283962" cy="24390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B116F5F-5FC9-BBA5-8934-731F910AA675}"/>
              </a:ext>
            </a:extLst>
          </p:cNvPr>
          <p:cNvSpPr txBox="1"/>
          <p:nvPr/>
        </p:nvSpPr>
        <p:spPr>
          <a:xfrm>
            <a:off x="8555685" y="5343610"/>
            <a:ext cx="2469009" cy="984885"/>
          </a:xfrm>
          <a:prstGeom prst="rect">
            <a:avLst/>
          </a:prstGeom>
          <a:noFill/>
        </p:spPr>
        <p:txBody>
          <a:bodyPr wrap="none" rtlCol="0">
            <a:spAutoFit/>
          </a:bodyPr>
          <a:lstStyle/>
          <a:p>
            <a:r>
              <a:rPr lang="en-US" sz="4000" b="1" kern="100" dirty="0">
                <a:solidFill>
                  <a:srgbClr val="5C1EC4"/>
                </a:solidFill>
                <a:latin typeface="Calibri" panose="020F0502020204030204" pitchFamily="34" charset="0"/>
                <a:ea typeface="Calibri" panose="020F0502020204030204" pitchFamily="34" charset="0"/>
                <a:cs typeface="Calibri" panose="020F0502020204030204" pitchFamily="34" charset="0"/>
              </a:rPr>
              <a:t>Height 45’ </a:t>
            </a:r>
            <a:endParaRPr lang="en-US" sz="4000" b="1" dirty="0">
              <a:solidFill>
                <a:srgbClr val="5C1EC4"/>
              </a:solidFill>
            </a:endParaRPr>
          </a:p>
          <a:p>
            <a:endParaRPr lang="en-US" dirty="0"/>
          </a:p>
        </p:txBody>
      </p:sp>
    </p:spTree>
    <p:extLst>
      <p:ext uri="{BB962C8B-B14F-4D97-AF65-F5344CB8AC3E}">
        <p14:creationId xmlns:p14="http://schemas.microsoft.com/office/powerpoint/2010/main" val="1124703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031F8-3DBA-7DFD-08DD-6D340CF7F53B}"/>
            </a:ext>
          </a:extLst>
        </p:cNvPr>
        <p:cNvGrpSpPr/>
        <p:nvPr/>
      </p:nvGrpSpPr>
      <p:grpSpPr>
        <a:xfrm>
          <a:off x="0" y="0"/>
          <a:ext cx="0" cy="0"/>
          <a:chOff x="0" y="0"/>
          <a:chExt cx="0" cy="0"/>
        </a:xfrm>
      </p:grpSpPr>
      <p:pic>
        <p:nvPicPr>
          <p:cNvPr id="11" name="Picture 4" descr="retail, apartments proposed on Main Street">
            <a:extLst>
              <a:ext uri="{FF2B5EF4-FFF2-40B4-BE49-F238E27FC236}">
                <a16:creationId xmlns:a16="http://schemas.microsoft.com/office/drawing/2014/main" id="{75C7DDA4-9D12-EB0D-6CE5-122414458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6139" y="1779687"/>
            <a:ext cx="3941434" cy="24478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265E5A1-5EFC-A5AC-FBBA-9D2961522262}"/>
              </a:ext>
            </a:extLst>
          </p:cNvPr>
          <p:cNvSpPr txBox="1"/>
          <p:nvPr/>
        </p:nvSpPr>
        <p:spPr>
          <a:xfrm>
            <a:off x="455259" y="312315"/>
            <a:ext cx="8942192" cy="1323439"/>
          </a:xfrm>
          <a:prstGeom prst="rect">
            <a:avLst/>
          </a:prstGeom>
          <a:noFill/>
        </p:spPr>
        <p:txBody>
          <a:bodyPr wrap="none" rtlCol="0">
            <a:spAutoFit/>
          </a:bodyPr>
          <a:lstStyle/>
          <a:p>
            <a:r>
              <a:rPr lang="en-US" sz="4000" b="1" dirty="0">
                <a:solidFill>
                  <a:srgbClr val="00B050"/>
                </a:solidFill>
              </a:rPr>
              <a:t>Commercial Residential Town (CRT)</a:t>
            </a:r>
          </a:p>
          <a:p>
            <a:r>
              <a:rPr lang="en-US" sz="4000" b="1" dirty="0">
                <a:solidFill>
                  <a:srgbClr val="00B050"/>
                </a:solidFill>
              </a:rPr>
              <a:t>Mixed Use—Commercial and Residential</a:t>
            </a:r>
          </a:p>
        </p:txBody>
      </p:sp>
      <p:sp>
        <p:nvSpPr>
          <p:cNvPr id="5" name="TextBox 4">
            <a:extLst>
              <a:ext uri="{FF2B5EF4-FFF2-40B4-BE49-F238E27FC236}">
                <a16:creationId xmlns:a16="http://schemas.microsoft.com/office/drawing/2014/main" id="{F528053E-367E-8335-42E6-DE61D775E63B}"/>
              </a:ext>
            </a:extLst>
          </p:cNvPr>
          <p:cNvSpPr txBox="1"/>
          <p:nvPr/>
        </p:nvSpPr>
        <p:spPr>
          <a:xfrm>
            <a:off x="455259" y="1779687"/>
            <a:ext cx="7490880" cy="2862322"/>
          </a:xfrm>
          <a:prstGeom prst="rect">
            <a:avLst/>
          </a:prstGeom>
          <a:noFill/>
        </p:spPr>
        <p:txBody>
          <a:bodyPr wrap="square" rtlCol="0">
            <a:spAutoFit/>
          </a:bodyPr>
          <a:lstStyle/>
          <a:p>
            <a:r>
              <a:rPr lang="en-US" sz="3600" b="1" dirty="0"/>
              <a:t>What is Commercial Residential Town (CRT) zoning? </a:t>
            </a:r>
          </a:p>
          <a:p>
            <a:pPr marL="571500" indent="-571500">
              <a:buFont typeface="Arial" panose="020B0604020202020204" pitchFamily="34" charset="0"/>
              <a:buChar char="•"/>
            </a:pPr>
            <a:r>
              <a:rPr lang="en-US" sz="3600" dirty="0"/>
              <a:t>CRT zoning allows mixed use Commercial and Residential redevelopment</a:t>
            </a:r>
          </a:p>
        </p:txBody>
      </p:sp>
      <p:sp>
        <p:nvSpPr>
          <p:cNvPr id="6" name="TextBox 5">
            <a:extLst>
              <a:ext uri="{FF2B5EF4-FFF2-40B4-BE49-F238E27FC236}">
                <a16:creationId xmlns:a16="http://schemas.microsoft.com/office/drawing/2014/main" id="{B49A8DEA-6358-B2EA-5A1C-78A6415E6D47}"/>
              </a:ext>
            </a:extLst>
          </p:cNvPr>
          <p:cNvSpPr txBox="1"/>
          <p:nvPr/>
        </p:nvSpPr>
        <p:spPr>
          <a:xfrm>
            <a:off x="455258" y="4812481"/>
            <a:ext cx="10352649" cy="1754326"/>
          </a:xfrm>
          <a:prstGeom prst="rect">
            <a:avLst/>
          </a:prstGeom>
          <a:noFill/>
        </p:spPr>
        <p:txBody>
          <a:bodyPr wrap="square">
            <a:spAutoFit/>
          </a:bodyPr>
          <a:lstStyle/>
          <a:p>
            <a:pPr marL="571500" indent="-571500">
              <a:buFont typeface="Arial" panose="020B0604020202020204" pitchFamily="34" charset="0"/>
              <a:buChar char="•"/>
            </a:pPr>
            <a:r>
              <a:rPr lang="en-US" sz="3600" dirty="0"/>
              <a:t>Percentages applied by the applicable FAR give the redeveloper some flexibility to adjust the mix of Commercial and Residential uses</a:t>
            </a:r>
          </a:p>
        </p:txBody>
      </p:sp>
    </p:spTree>
    <p:extLst>
      <p:ext uri="{BB962C8B-B14F-4D97-AF65-F5344CB8AC3E}">
        <p14:creationId xmlns:p14="http://schemas.microsoft.com/office/powerpoint/2010/main" val="1070976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7603D-7AA1-CAA1-32BC-50061AD9D48F}"/>
            </a:ext>
          </a:extLst>
        </p:cNvPr>
        <p:cNvGrpSpPr/>
        <p:nvPr/>
      </p:nvGrpSpPr>
      <p:grpSpPr>
        <a:xfrm>
          <a:off x="0" y="0"/>
          <a:ext cx="0" cy="0"/>
          <a:chOff x="0" y="0"/>
          <a:chExt cx="0" cy="0"/>
        </a:xfrm>
      </p:grpSpPr>
      <p:pic>
        <p:nvPicPr>
          <p:cNvPr id="11" name="Picture 4" descr="retail, apartments proposed on Main Street">
            <a:extLst>
              <a:ext uri="{FF2B5EF4-FFF2-40B4-BE49-F238E27FC236}">
                <a16:creationId xmlns:a16="http://schemas.microsoft.com/office/drawing/2014/main" id="{2664F628-C46F-4F49-3AD1-5C63AD376A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7307" y="1843790"/>
            <a:ext cx="4456283" cy="27675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25BC710-24D2-BEEA-10C9-370EA4C38930}"/>
              </a:ext>
            </a:extLst>
          </p:cNvPr>
          <p:cNvSpPr txBox="1"/>
          <p:nvPr/>
        </p:nvSpPr>
        <p:spPr>
          <a:xfrm>
            <a:off x="455259" y="312315"/>
            <a:ext cx="8942192" cy="1323439"/>
          </a:xfrm>
          <a:prstGeom prst="rect">
            <a:avLst/>
          </a:prstGeom>
          <a:noFill/>
        </p:spPr>
        <p:txBody>
          <a:bodyPr wrap="none" rtlCol="0">
            <a:spAutoFit/>
          </a:bodyPr>
          <a:lstStyle/>
          <a:p>
            <a:r>
              <a:rPr lang="en-US" sz="4000" b="1" dirty="0">
                <a:solidFill>
                  <a:srgbClr val="00B050"/>
                </a:solidFill>
              </a:rPr>
              <a:t>Commercial Residential Town (CRT)</a:t>
            </a:r>
          </a:p>
          <a:p>
            <a:r>
              <a:rPr lang="en-US" sz="4000" b="1" dirty="0">
                <a:solidFill>
                  <a:srgbClr val="00B050"/>
                </a:solidFill>
              </a:rPr>
              <a:t>Mixed Use—Commercial and Residential</a:t>
            </a:r>
          </a:p>
        </p:txBody>
      </p:sp>
      <p:sp>
        <p:nvSpPr>
          <p:cNvPr id="5" name="TextBox 4">
            <a:extLst>
              <a:ext uri="{FF2B5EF4-FFF2-40B4-BE49-F238E27FC236}">
                <a16:creationId xmlns:a16="http://schemas.microsoft.com/office/drawing/2014/main" id="{E9DD6334-5BA2-1A1D-BA4E-C741F6BE3846}"/>
              </a:ext>
            </a:extLst>
          </p:cNvPr>
          <p:cNvSpPr txBox="1"/>
          <p:nvPr/>
        </p:nvSpPr>
        <p:spPr>
          <a:xfrm>
            <a:off x="455258" y="1635754"/>
            <a:ext cx="6695049" cy="2800767"/>
          </a:xfrm>
          <a:prstGeom prst="rect">
            <a:avLst/>
          </a:prstGeom>
          <a:noFill/>
        </p:spPr>
        <p:txBody>
          <a:bodyPr wrap="square" rtlCol="0">
            <a:spAutoFit/>
          </a:bodyPr>
          <a:lstStyle/>
          <a:p>
            <a:r>
              <a:rPr lang="en-US" sz="3600" b="1" dirty="0"/>
              <a:t>How will CRT zones affect the NFCCA area?</a:t>
            </a:r>
          </a:p>
          <a:p>
            <a:endParaRPr lang="en-US" sz="3200" dirty="0"/>
          </a:p>
          <a:p>
            <a:r>
              <a:rPr lang="en-US" sz="3600" dirty="0"/>
              <a:t>In the NFCCA area, the UBCP applies CRT zoning to: </a:t>
            </a:r>
          </a:p>
        </p:txBody>
      </p:sp>
      <p:sp>
        <p:nvSpPr>
          <p:cNvPr id="6" name="TextBox 5">
            <a:extLst>
              <a:ext uri="{FF2B5EF4-FFF2-40B4-BE49-F238E27FC236}">
                <a16:creationId xmlns:a16="http://schemas.microsoft.com/office/drawing/2014/main" id="{CE62433C-84C8-3283-CD22-29C6DD0E5837}"/>
              </a:ext>
            </a:extLst>
          </p:cNvPr>
          <p:cNvSpPr txBox="1"/>
          <p:nvPr/>
        </p:nvSpPr>
        <p:spPr>
          <a:xfrm>
            <a:off x="455258" y="4302258"/>
            <a:ext cx="10851628" cy="2308324"/>
          </a:xfrm>
          <a:prstGeom prst="rect">
            <a:avLst/>
          </a:prstGeom>
          <a:noFill/>
        </p:spPr>
        <p:txBody>
          <a:bodyPr wrap="square">
            <a:spAutoFit/>
          </a:bodyPr>
          <a:lstStyle/>
          <a:p>
            <a:pPr marL="571500" indent="-571500">
              <a:buFont typeface="Arial" panose="020B0604020202020204" pitchFamily="34" charset="0"/>
              <a:buChar char="•"/>
            </a:pPr>
            <a:r>
              <a:rPr lang="en-US" sz="3600" dirty="0"/>
              <a:t>Religious institution properties</a:t>
            </a:r>
          </a:p>
          <a:p>
            <a:pPr marL="571500" indent="-571500">
              <a:buFont typeface="Arial" panose="020B0604020202020204" pitchFamily="34" charset="0"/>
              <a:buChar char="•"/>
            </a:pPr>
            <a:r>
              <a:rPr lang="en-US" sz="3600" dirty="0"/>
              <a:t>Existing affordable housing properties</a:t>
            </a:r>
          </a:p>
          <a:p>
            <a:pPr marL="571500" indent="-571500">
              <a:buFont typeface="Arial" panose="020B0604020202020204" pitchFamily="34" charset="0"/>
              <a:buChar char="•"/>
            </a:pPr>
            <a:r>
              <a:rPr lang="en-US" sz="3600" dirty="0"/>
              <a:t>Commercial properties near existing and future Bus Rapid Transit stations at Four Corners and Dennis Ave.</a:t>
            </a:r>
          </a:p>
        </p:txBody>
      </p:sp>
    </p:spTree>
    <p:extLst>
      <p:ext uri="{BB962C8B-B14F-4D97-AF65-F5344CB8AC3E}">
        <p14:creationId xmlns:p14="http://schemas.microsoft.com/office/powerpoint/2010/main" val="4160315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4B309-5E0A-1A70-6F7E-82D4EF53BB0D}"/>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16BB2A8-F1ED-C3EC-7C9F-E89BAB22E73B}"/>
              </a:ext>
            </a:extLst>
          </p:cNvPr>
          <p:cNvSpPr txBox="1"/>
          <p:nvPr/>
        </p:nvSpPr>
        <p:spPr>
          <a:xfrm>
            <a:off x="455259" y="1772330"/>
            <a:ext cx="11526070" cy="4678204"/>
          </a:xfrm>
          <a:prstGeom prst="rect">
            <a:avLst/>
          </a:prstGeom>
          <a:noFill/>
        </p:spPr>
        <p:txBody>
          <a:bodyPr wrap="square" rtlCol="0">
            <a:spAutoFit/>
          </a:bodyPr>
          <a:lstStyle/>
          <a:p>
            <a:r>
              <a:rPr lang="en-US" sz="2800" b="1" dirty="0"/>
              <a:t>Luther Rice Memorial Baptist Church</a:t>
            </a:r>
            <a:endParaRPr lang="en-US" sz="2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r>
              <a:rPr lang="en-US" sz="2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Maximum Building FAR </a:t>
            </a:r>
            <a:r>
              <a:rPr lang="en-US" sz="2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is </a:t>
            </a:r>
            <a:r>
              <a:rPr lang="en-US" sz="2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1.5 times lot size </a:t>
            </a:r>
          </a:p>
          <a:p>
            <a:pPr marL="0" marR="0"/>
            <a:r>
              <a:rPr lang="en-US" sz="2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Commercial FAR is .25 </a:t>
            </a:r>
          </a:p>
          <a:p>
            <a:pPr marL="0" marR="0"/>
            <a:r>
              <a:rPr lang="en-US" sz="2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Residential FAR is 1.5 </a:t>
            </a:r>
          </a:p>
          <a:p>
            <a:pPr marL="0" marR="0"/>
            <a:r>
              <a:rPr lang="en-US" sz="2800" b="1" kern="100" dirty="0">
                <a:solidFill>
                  <a:srgbClr val="5C1EC4"/>
                </a:solidFill>
                <a:effectLst/>
                <a:latin typeface="Calibri" panose="020F0502020204030204" pitchFamily="34" charset="0"/>
                <a:ea typeface="Calibri" panose="020F0502020204030204" pitchFamily="34" charset="0"/>
                <a:cs typeface="Calibri" panose="020F0502020204030204" pitchFamily="34" charset="0"/>
              </a:rPr>
              <a:t>Height 60’</a:t>
            </a:r>
            <a:endParaRPr lang="en-US" sz="2800" b="1" kern="100" dirty="0">
              <a:solidFill>
                <a:srgbClr val="5C1EC4"/>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800" b="1" dirty="0"/>
          </a:p>
          <a:p>
            <a:r>
              <a:rPr lang="en-US" sz="2800" b="1" dirty="0"/>
              <a:t>Example: </a:t>
            </a:r>
          </a:p>
          <a:p>
            <a:pPr marL="457200" indent="-457200">
              <a:buFont typeface="Arial" panose="020B0604020202020204" pitchFamily="34" charset="0"/>
              <a:buChar char="•"/>
            </a:pPr>
            <a:r>
              <a:rPr lang="en-US" sz="2800" dirty="0"/>
              <a:t>Builder could choose to devote 0.25 of the allowable square footage as a commercial use, but this would limit residential to 1.25 of overall space. </a:t>
            </a:r>
          </a:p>
          <a:p>
            <a:pPr marL="457200" indent="-457200">
              <a:buFont typeface="Arial" panose="020B0604020202020204" pitchFamily="34" charset="0"/>
              <a:buChar char="•"/>
            </a:pPr>
            <a:r>
              <a:rPr lang="en-US" sz="2800" dirty="0"/>
              <a:t>Or the developer could choose to develop solely as residential </a:t>
            </a:r>
          </a:p>
          <a:p>
            <a:endParaRPr lang="en-US" dirty="0"/>
          </a:p>
        </p:txBody>
      </p:sp>
      <p:sp>
        <p:nvSpPr>
          <p:cNvPr id="2" name="TextBox 1">
            <a:extLst>
              <a:ext uri="{FF2B5EF4-FFF2-40B4-BE49-F238E27FC236}">
                <a16:creationId xmlns:a16="http://schemas.microsoft.com/office/drawing/2014/main" id="{72EA3E11-BB8C-3ADB-6CE8-07DFBC103AC0}"/>
              </a:ext>
            </a:extLst>
          </p:cNvPr>
          <p:cNvSpPr txBox="1"/>
          <p:nvPr/>
        </p:nvSpPr>
        <p:spPr>
          <a:xfrm>
            <a:off x="455259" y="312315"/>
            <a:ext cx="8942192" cy="1323439"/>
          </a:xfrm>
          <a:prstGeom prst="rect">
            <a:avLst/>
          </a:prstGeom>
          <a:noFill/>
        </p:spPr>
        <p:txBody>
          <a:bodyPr wrap="none" rtlCol="0">
            <a:spAutoFit/>
          </a:bodyPr>
          <a:lstStyle/>
          <a:p>
            <a:r>
              <a:rPr lang="en-US" sz="4000" b="1" dirty="0">
                <a:solidFill>
                  <a:srgbClr val="00B050"/>
                </a:solidFill>
              </a:rPr>
              <a:t>Commercial Residential Town (CRT)</a:t>
            </a:r>
          </a:p>
          <a:p>
            <a:r>
              <a:rPr lang="en-US" sz="4000" b="1" dirty="0">
                <a:solidFill>
                  <a:srgbClr val="00B050"/>
                </a:solidFill>
              </a:rPr>
              <a:t>Mixed Use—Commercial and Residential</a:t>
            </a:r>
          </a:p>
        </p:txBody>
      </p:sp>
      <p:pic>
        <p:nvPicPr>
          <p:cNvPr id="3" name="Picture 4" descr="North Aurora, IL Commercial Real Estate Properties for Lease | LoopNet">
            <a:extLst>
              <a:ext uri="{FF2B5EF4-FFF2-40B4-BE49-F238E27FC236}">
                <a16:creationId xmlns:a16="http://schemas.microsoft.com/office/drawing/2014/main" id="{57AB21B1-4914-242F-A5A4-32DCD91A2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7486" y="1772330"/>
            <a:ext cx="4154500" cy="2769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111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4F7BA-B90E-9107-122A-9779C6858A3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B3FA30E-96D1-F444-4353-345F6853B5F2}"/>
              </a:ext>
            </a:extLst>
          </p:cNvPr>
          <p:cNvSpPr txBox="1"/>
          <p:nvPr/>
        </p:nvSpPr>
        <p:spPr>
          <a:xfrm>
            <a:off x="455259" y="312315"/>
            <a:ext cx="8942192" cy="1323439"/>
          </a:xfrm>
          <a:prstGeom prst="rect">
            <a:avLst/>
          </a:prstGeom>
          <a:noFill/>
        </p:spPr>
        <p:txBody>
          <a:bodyPr wrap="none" rtlCol="0">
            <a:spAutoFit/>
          </a:bodyPr>
          <a:lstStyle/>
          <a:p>
            <a:r>
              <a:rPr lang="en-US" sz="4000" b="1" dirty="0">
                <a:solidFill>
                  <a:srgbClr val="00B050"/>
                </a:solidFill>
              </a:rPr>
              <a:t>Commercial Residential Town (CRT)</a:t>
            </a:r>
          </a:p>
          <a:p>
            <a:r>
              <a:rPr lang="en-US" sz="4000" b="1" dirty="0">
                <a:solidFill>
                  <a:srgbClr val="00B050"/>
                </a:solidFill>
              </a:rPr>
              <a:t>Mixed Use—Commercial and Residential</a:t>
            </a:r>
          </a:p>
        </p:txBody>
      </p:sp>
      <p:sp>
        <p:nvSpPr>
          <p:cNvPr id="3" name="TextBox 2">
            <a:extLst>
              <a:ext uri="{FF2B5EF4-FFF2-40B4-BE49-F238E27FC236}">
                <a16:creationId xmlns:a16="http://schemas.microsoft.com/office/drawing/2014/main" id="{3FF6AF01-C9D4-D7D4-D1BC-D8F7FCFA841E}"/>
              </a:ext>
            </a:extLst>
          </p:cNvPr>
          <p:cNvSpPr txBox="1"/>
          <p:nvPr/>
        </p:nvSpPr>
        <p:spPr>
          <a:xfrm>
            <a:off x="640317" y="1984957"/>
            <a:ext cx="10262047" cy="2739211"/>
          </a:xfrm>
          <a:prstGeom prst="rect">
            <a:avLst/>
          </a:prstGeom>
          <a:noFill/>
        </p:spPr>
        <p:txBody>
          <a:bodyPr wrap="square" rtlCol="0">
            <a:spAutoFit/>
          </a:bodyPr>
          <a:lstStyle/>
          <a:p>
            <a:r>
              <a:rPr lang="en-US" sz="3600" b="1" dirty="0"/>
              <a:t>The Oaks—Housing Opportunities Commission site</a:t>
            </a:r>
            <a:endParaRPr lang="en-US" sz="3600" dirty="0"/>
          </a:p>
          <a:p>
            <a:r>
              <a:rPr lang="en-US" sz="3600" dirty="0"/>
              <a:t>Maximum Building FAR 1.5</a:t>
            </a:r>
          </a:p>
          <a:p>
            <a:r>
              <a:rPr lang="en-US" sz="3600" dirty="0"/>
              <a:t>Commercial FAR 0.25</a:t>
            </a:r>
          </a:p>
          <a:p>
            <a:r>
              <a:rPr lang="en-US" sz="3600" dirty="0"/>
              <a:t>Residential FAR 1.5</a:t>
            </a:r>
          </a:p>
          <a:p>
            <a:pPr algn="ctr"/>
            <a:endParaRPr lang="en-US" sz="2800" b="1" dirty="0"/>
          </a:p>
        </p:txBody>
      </p:sp>
      <p:sp>
        <p:nvSpPr>
          <p:cNvPr id="5" name="TextBox 4">
            <a:extLst>
              <a:ext uri="{FF2B5EF4-FFF2-40B4-BE49-F238E27FC236}">
                <a16:creationId xmlns:a16="http://schemas.microsoft.com/office/drawing/2014/main" id="{7C837E8B-1F2D-0308-F95D-FD299D480714}"/>
              </a:ext>
            </a:extLst>
          </p:cNvPr>
          <p:cNvSpPr txBox="1"/>
          <p:nvPr/>
        </p:nvSpPr>
        <p:spPr>
          <a:xfrm>
            <a:off x="640317" y="4380306"/>
            <a:ext cx="3344698" cy="646331"/>
          </a:xfrm>
          <a:prstGeom prst="rect">
            <a:avLst/>
          </a:prstGeom>
          <a:noFill/>
        </p:spPr>
        <p:txBody>
          <a:bodyPr wrap="none" rtlCol="0">
            <a:spAutoFit/>
          </a:bodyPr>
          <a:lstStyle/>
          <a:p>
            <a:r>
              <a:rPr lang="en-US" sz="3600" b="1" dirty="0">
                <a:solidFill>
                  <a:srgbClr val="5C1EC4"/>
                </a:solidFill>
              </a:rPr>
              <a:t>Height 65’ or </a:t>
            </a:r>
            <a:r>
              <a:rPr lang="en-US" sz="3600" b="1" dirty="0">
                <a:solidFill>
                  <a:srgbClr val="FF0000"/>
                </a:solidFill>
              </a:rPr>
              <a:t>70’</a:t>
            </a:r>
          </a:p>
        </p:txBody>
      </p:sp>
      <p:pic>
        <p:nvPicPr>
          <p:cNvPr id="1028" name="Picture 4" descr="North Aurora, IL Commercial Real Estate Properties for Lease | LoopNet">
            <a:extLst>
              <a:ext uri="{FF2B5EF4-FFF2-40B4-BE49-F238E27FC236}">
                <a16:creationId xmlns:a16="http://schemas.microsoft.com/office/drawing/2014/main" id="{A703C9D1-9B48-7773-2D11-8D0968D2B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738567"/>
            <a:ext cx="4925216" cy="3283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77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417F4-C6FB-B023-6D3F-D8125BC12DBD}"/>
              </a:ext>
            </a:extLst>
          </p:cNvPr>
          <p:cNvSpPr>
            <a:spLocks noGrp="1"/>
          </p:cNvSpPr>
          <p:nvPr>
            <p:ph type="title"/>
          </p:nvPr>
        </p:nvSpPr>
        <p:spPr>
          <a:xfrm>
            <a:off x="609600" y="344104"/>
            <a:ext cx="11353800" cy="1325563"/>
          </a:xfrm>
        </p:spPr>
        <p:txBody>
          <a:bodyPr>
            <a:noAutofit/>
          </a:bodyPr>
          <a:lstStyle/>
          <a:p>
            <a:r>
              <a:rPr lang="en-US" b="1" dirty="0">
                <a:solidFill>
                  <a:srgbClr val="00B050"/>
                </a:solidFill>
              </a:rPr>
              <a:t>UNIVERSITY BOULEVARD CORRIDOR PLAN (UBCP)</a:t>
            </a:r>
            <a:br>
              <a:rPr lang="en-US" b="1" dirty="0">
                <a:solidFill>
                  <a:srgbClr val="00B050"/>
                </a:solidFill>
              </a:rPr>
            </a:br>
            <a:endParaRPr lang="en-US" b="1" dirty="0">
              <a:solidFill>
                <a:srgbClr val="00B050"/>
              </a:solidFill>
            </a:endParaRPr>
          </a:p>
        </p:txBody>
      </p:sp>
      <p:sp>
        <p:nvSpPr>
          <p:cNvPr id="3" name="Content Placeholder 2">
            <a:extLst>
              <a:ext uri="{FF2B5EF4-FFF2-40B4-BE49-F238E27FC236}">
                <a16:creationId xmlns:a16="http://schemas.microsoft.com/office/drawing/2014/main" id="{CE712435-257B-62D3-6F0B-B2032E02E2EA}"/>
              </a:ext>
            </a:extLst>
          </p:cNvPr>
          <p:cNvSpPr>
            <a:spLocks noGrp="1"/>
          </p:cNvSpPr>
          <p:nvPr>
            <p:ph idx="1"/>
          </p:nvPr>
        </p:nvSpPr>
        <p:spPr>
          <a:xfrm>
            <a:off x="609600" y="1825625"/>
            <a:ext cx="11582399" cy="4351338"/>
          </a:xfrm>
        </p:spPr>
        <p:txBody>
          <a:bodyPr>
            <a:normAutofit/>
          </a:bodyPr>
          <a:lstStyle/>
          <a:p>
            <a:pPr marL="0" indent="0">
              <a:buNone/>
            </a:pPr>
            <a:r>
              <a:rPr lang="en-US" sz="4400" dirty="0">
                <a:solidFill>
                  <a:srgbClr val="00B050"/>
                </a:solidFill>
              </a:rPr>
              <a:t>PLAN VISION</a:t>
            </a:r>
          </a:p>
          <a:p>
            <a:pPr lvl="1"/>
            <a:r>
              <a:rPr lang="en-US" sz="3600" dirty="0"/>
              <a:t>Pedestrian-oriented</a:t>
            </a:r>
          </a:p>
          <a:p>
            <a:pPr lvl="1"/>
            <a:r>
              <a:rPr lang="en-US" sz="3600" dirty="0"/>
              <a:t>Multimodal</a:t>
            </a:r>
          </a:p>
          <a:p>
            <a:pPr lvl="1"/>
            <a:r>
              <a:rPr lang="en-US" sz="3600" dirty="0"/>
              <a:t>Safe, accessible, and healthy travel options</a:t>
            </a:r>
          </a:p>
          <a:p>
            <a:pPr lvl="1"/>
            <a:r>
              <a:rPr lang="en-US" sz="3600" dirty="0"/>
              <a:t>Vibrant, connected communities</a:t>
            </a:r>
          </a:p>
          <a:p>
            <a:pPr lvl="1"/>
            <a:r>
              <a:rPr lang="en-US" sz="3600" dirty="0"/>
              <a:t>Diverse range of housing options</a:t>
            </a:r>
          </a:p>
          <a:p>
            <a:pPr lvl="1"/>
            <a:r>
              <a:rPr lang="en-US" sz="3600" dirty="0"/>
              <a:t>Supported by Bus Rapid Transit (BRT)</a:t>
            </a:r>
          </a:p>
        </p:txBody>
      </p:sp>
    </p:spTree>
    <p:extLst>
      <p:ext uri="{BB962C8B-B14F-4D97-AF65-F5344CB8AC3E}">
        <p14:creationId xmlns:p14="http://schemas.microsoft.com/office/powerpoint/2010/main" val="1811771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D6ADD-EF21-EAA9-419C-BEC65B1F1CB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134957E-7DF5-8A18-F80D-8F9B7B835A5B}"/>
              </a:ext>
            </a:extLst>
          </p:cNvPr>
          <p:cNvSpPr txBox="1"/>
          <p:nvPr/>
        </p:nvSpPr>
        <p:spPr>
          <a:xfrm>
            <a:off x="455259" y="312315"/>
            <a:ext cx="10290189" cy="707886"/>
          </a:xfrm>
          <a:prstGeom prst="rect">
            <a:avLst/>
          </a:prstGeom>
          <a:noFill/>
        </p:spPr>
        <p:txBody>
          <a:bodyPr wrap="none" rtlCol="0">
            <a:spAutoFit/>
          </a:bodyPr>
          <a:lstStyle/>
          <a:p>
            <a:r>
              <a:rPr lang="en-US" sz="4000" b="1" dirty="0">
                <a:solidFill>
                  <a:srgbClr val="00B050"/>
                </a:solidFill>
              </a:rPr>
              <a:t>Future Dennis Avenue Bus Rapid Transit Station</a:t>
            </a:r>
          </a:p>
        </p:txBody>
      </p:sp>
      <p:sp>
        <p:nvSpPr>
          <p:cNvPr id="9" name="TextBox 8">
            <a:extLst>
              <a:ext uri="{FF2B5EF4-FFF2-40B4-BE49-F238E27FC236}">
                <a16:creationId xmlns:a16="http://schemas.microsoft.com/office/drawing/2014/main" id="{F0597874-4293-D7FB-44AE-AEB4CC9DF367}"/>
              </a:ext>
            </a:extLst>
          </p:cNvPr>
          <p:cNvSpPr txBox="1"/>
          <p:nvPr/>
        </p:nvSpPr>
        <p:spPr>
          <a:xfrm>
            <a:off x="587484" y="1439784"/>
            <a:ext cx="9815689" cy="5016758"/>
          </a:xfrm>
          <a:prstGeom prst="rect">
            <a:avLst/>
          </a:prstGeom>
          <a:noFill/>
        </p:spPr>
        <p:txBody>
          <a:bodyPr wrap="square" rtlCol="0">
            <a:spAutoFit/>
          </a:bodyPr>
          <a:lstStyle/>
          <a:p>
            <a:pPr marL="285750" indent="-285750">
              <a:buFont typeface="Arial" panose="020B0604020202020204" pitchFamily="34" charset="0"/>
              <a:buChar char="•"/>
            </a:pPr>
            <a:r>
              <a:rPr lang="en-US" sz="4000" dirty="0"/>
              <a:t>Future Bus Rapid Transit Station at Dennis Avenue intersection with University Blvd. (not yet in the planning or design phase)</a:t>
            </a:r>
          </a:p>
          <a:p>
            <a:pPr marL="285750" indent="-285750">
              <a:buFont typeface="Arial" panose="020B0604020202020204" pitchFamily="34" charset="0"/>
              <a:buChar char="•"/>
            </a:pPr>
            <a:endParaRPr lang="en-US" sz="4000" dirty="0"/>
          </a:p>
          <a:p>
            <a:pPr marL="285750" indent="-285750">
              <a:buFont typeface="Arial" panose="020B0604020202020204" pitchFamily="34" charset="0"/>
              <a:buChar char="•"/>
            </a:pPr>
            <a:r>
              <a:rPr lang="en-US" sz="4000" dirty="0"/>
              <a:t>Mix of CRN and CRT zoning</a:t>
            </a:r>
          </a:p>
          <a:p>
            <a:pPr marL="742950" lvl="1" indent="-285750">
              <a:buFont typeface="Arial" panose="020B0604020202020204" pitchFamily="34" charset="0"/>
              <a:buChar char="•"/>
            </a:pPr>
            <a:r>
              <a:rPr lang="en-US" sz="4000" dirty="0"/>
              <a:t>Homes abutting the corridor in the NFCCA community rezoned as CRN</a:t>
            </a:r>
          </a:p>
          <a:p>
            <a:pPr marL="742950" lvl="1" indent="-285750">
              <a:buFont typeface="Arial" panose="020B0604020202020204" pitchFamily="34" charset="0"/>
              <a:buChar char="•"/>
            </a:pPr>
            <a:r>
              <a:rPr lang="en-US" sz="4000" dirty="0"/>
              <a:t>Existing commercial uses rezoned as CRT</a:t>
            </a:r>
          </a:p>
        </p:txBody>
      </p:sp>
    </p:spTree>
    <p:extLst>
      <p:ext uri="{BB962C8B-B14F-4D97-AF65-F5344CB8AC3E}">
        <p14:creationId xmlns:p14="http://schemas.microsoft.com/office/powerpoint/2010/main" val="3998681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00484-0F3A-5B0B-5E96-21B7FEA008E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C68BD24-E745-5EAA-80B2-0EA58C8AB9E2}"/>
              </a:ext>
            </a:extLst>
          </p:cNvPr>
          <p:cNvSpPr txBox="1"/>
          <p:nvPr/>
        </p:nvSpPr>
        <p:spPr>
          <a:xfrm>
            <a:off x="455259" y="312315"/>
            <a:ext cx="10290189" cy="707886"/>
          </a:xfrm>
          <a:prstGeom prst="rect">
            <a:avLst/>
          </a:prstGeom>
          <a:noFill/>
        </p:spPr>
        <p:txBody>
          <a:bodyPr wrap="none" rtlCol="0">
            <a:spAutoFit/>
          </a:bodyPr>
          <a:lstStyle/>
          <a:p>
            <a:r>
              <a:rPr lang="en-US" sz="4000" b="1" dirty="0">
                <a:solidFill>
                  <a:srgbClr val="00B050"/>
                </a:solidFill>
              </a:rPr>
              <a:t>Future Dennis Avenue Bus Rapid Transit Station</a:t>
            </a:r>
          </a:p>
        </p:txBody>
      </p:sp>
      <p:pic>
        <p:nvPicPr>
          <p:cNvPr id="7" name="Picture 6">
            <a:extLst>
              <a:ext uri="{FF2B5EF4-FFF2-40B4-BE49-F238E27FC236}">
                <a16:creationId xmlns:a16="http://schemas.microsoft.com/office/drawing/2014/main" id="{2738F270-B881-F70F-3B75-CC0D11011154}"/>
              </a:ext>
            </a:extLst>
          </p:cNvPr>
          <p:cNvPicPr>
            <a:picLocks noChangeAspect="1"/>
          </p:cNvPicPr>
          <p:nvPr/>
        </p:nvPicPr>
        <p:blipFill rotWithShape="1">
          <a:blip r:embed="rId2"/>
          <a:srcRect l="20475" t="9668" r="45493" b="10730"/>
          <a:stretch/>
        </p:blipFill>
        <p:spPr bwMode="auto">
          <a:xfrm rot="16200000">
            <a:off x="7555695" y="1198392"/>
            <a:ext cx="3664536" cy="4775112"/>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41873BC7-9928-3655-7F89-920A9AB9CE33}"/>
              </a:ext>
            </a:extLst>
          </p:cNvPr>
          <p:cNvSpPr txBox="1"/>
          <p:nvPr/>
        </p:nvSpPr>
        <p:spPr>
          <a:xfrm>
            <a:off x="7251801" y="5443808"/>
            <a:ext cx="4641397" cy="707886"/>
          </a:xfrm>
          <a:prstGeom prst="rect">
            <a:avLst/>
          </a:prstGeom>
          <a:solidFill>
            <a:schemeClr val="bg1"/>
          </a:solidFill>
        </p:spPr>
        <p:txBody>
          <a:bodyPr wrap="square" rtlCol="0">
            <a:spAutoFit/>
          </a:bodyPr>
          <a:lstStyle/>
          <a:p>
            <a:r>
              <a:rPr lang="en-US" sz="4000" b="1" dirty="0">
                <a:solidFill>
                  <a:srgbClr val="FF0000"/>
                </a:solidFill>
              </a:rPr>
              <a:t>Red</a:t>
            </a:r>
            <a:r>
              <a:rPr lang="en-US" sz="4000" dirty="0"/>
              <a:t> </a:t>
            </a:r>
            <a:r>
              <a:rPr lang="en-US" sz="4000" b="1" dirty="0">
                <a:solidFill>
                  <a:srgbClr val="FF0000"/>
                </a:solidFill>
              </a:rPr>
              <a:t>= Build to Line </a:t>
            </a:r>
          </a:p>
        </p:txBody>
      </p:sp>
      <p:sp>
        <p:nvSpPr>
          <p:cNvPr id="9" name="TextBox 8">
            <a:extLst>
              <a:ext uri="{FF2B5EF4-FFF2-40B4-BE49-F238E27FC236}">
                <a16:creationId xmlns:a16="http://schemas.microsoft.com/office/drawing/2014/main" id="{CFD5A5C3-8AF5-52B5-FF5C-6B2CECAD95C2}"/>
              </a:ext>
            </a:extLst>
          </p:cNvPr>
          <p:cNvSpPr txBox="1"/>
          <p:nvPr/>
        </p:nvSpPr>
        <p:spPr>
          <a:xfrm>
            <a:off x="587485" y="1439784"/>
            <a:ext cx="6412922"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a:t>Build to Line reduces applicable front setback</a:t>
            </a:r>
          </a:p>
          <a:p>
            <a:pPr marL="742950" lvl="1" indent="-285750">
              <a:buFont typeface="Arial" panose="020B0604020202020204" pitchFamily="34" charset="0"/>
              <a:buChar char="•"/>
            </a:pPr>
            <a:r>
              <a:rPr lang="en-US" sz="3200" dirty="0"/>
              <a:t>Rationale: creates visual effect inducing drivers to reduce speed</a:t>
            </a:r>
          </a:p>
          <a:p>
            <a:pPr marL="742950" lvl="1" indent="-285750">
              <a:buFont typeface="Arial" panose="020B0604020202020204" pitchFamily="34" charset="0"/>
              <a:buChar char="•"/>
            </a:pPr>
            <a:r>
              <a:rPr lang="en-US" sz="3200" dirty="0"/>
              <a:t>Includes CRN-zoned homes in the Dennis Avenue area</a:t>
            </a:r>
          </a:p>
          <a:p>
            <a:pPr marL="285750" indent="-285750">
              <a:buFont typeface="Arial" panose="020B0604020202020204" pitchFamily="34" charset="0"/>
              <a:buChar char="•"/>
            </a:pPr>
            <a:r>
              <a:rPr lang="en-US" sz="3200" dirty="0"/>
              <a:t>Commercial Residential Town (CRT) zoning applies to </a:t>
            </a:r>
            <a:r>
              <a:rPr lang="en-US" sz="3200" b="1" dirty="0">
                <a:solidFill>
                  <a:schemeClr val="accent5">
                    <a:lumMod val="75000"/>
                  </a:schemeClr>
                </a:solidFill>
              </a:rPr>
              <a:t>blue-shaded </a:t>
            </a:r>
            <a:r>
              <a:rPr lang="en-US" sz="3200" dirty="0"/>
              <a:t>properties in the illustration</a:t>
            </a:r>
          </a:p>
        </p:txBody>
      </p:sp>
    </p:spTree>
    <p:extLst>
      <p:ext uri="{BB962C8B-B14F-4D97-AF65-F5344CB8AC3E}">
        <p14:creationId xmlns:p14="http://schemas.microsoft.com/office/powerpoint/2010/main" val="4224342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53708B-4E2C-35B7-7842-B425D687A6C7}"/>
              </a:ext>
            </a:extLst>
          </p:cNvPr>
          <p:cNvPicPr>
            <a:picLocks noChangeAspect="1"/>
          </p:cNvPicPr>
          <p:nvPr/>
        </p:nvPicPr>
        <p:blipFill>
          <a:blip r:embed="rId2"/>
          <a:srcRect l="-709" t="12437" r="35395" b="29342"/>
          <a:stretch>
            <a:fillRect/>
          </a:stretch>
        </p:blipFill>
        <p:spPr>
          <a:xfrm>
            <a:off x="362009" y="727064"/>
            <a:ext cx="10501191" cy="5265313"/>
          </a:xfrm>
          <a:prstGeom prst="rect">
            <a:avLst/>
          </a:prstGeom>
        </p:spPr>
      </p:pic>
      <p:sp>
        <p:nvSpPr>
          <p:cNvPr id="3" name="TextBox 2">
            <a:extLst>
              <a:ext uri="{FF2B5EF4-FFF2-40B4-BE49-F238E27FC236}">
                <a16:creationId xmlns:a16="http://schemas.microsoft.com/office/drawing/2014/main" id="{1D5792C8-F26A-ED11-5523-8BA4550BA476}"/>
              </a:ext>
            </a:extLst>
          </p:cNvPr>
          <p:cNvSpPr txBox="1"/>
          <p:nvPr/>
        </p:nvSpPr>
        <p:spPr>
          <a:xfrm>
            <a:off x="1043987" y="6061229"/>
            <a:ext cx="11346954"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t>Common ownership of larger plots may encourage redevelopment</a:t>
            </a:r>
          </a:p>
        </p:txBody>
      </p:sp>
      <p:sp>
        <p:nvSpPr>
          <p:cNvPr id="4" name="TextBox 3">
            <a:extLst>
              <a:ext uri="{FF2B5EF4-FFF2-40B4-BE49-F238E27FC236}">
                <a16:creationId xmlns:a16="http://schemas.microsoft.com/office/drawing/2014/main" id="{C4554316-2C3E-9860-9543-BEF1131A66F1}"/>
              </a:ext>
            </a:extLst>
          </p:cNvPr>
          <p:cNvSpPr txBox="1"/>
          <p:nvPr/>
        </p:nvSpPr>
        <p:spPr>
          <a:xfrm>
            <a:off x="-134912" y="373121"/>
            <a:ext cx="7788367" cy="707886"/>
          </a:xfrm>
          <a:prstGeom prst="rect">
            <a:avLst/>
          </a:prstGeom>
          <a:noFill/>
        </p:spPr>
        <p:txBody>
          <a:bodyPr wrap="square">
            <a:spAutoFit/>
          </a:bodyPr>
          <a:lstStyle/>
          <a:p>
            <a:pPr marL="0" marR="0" algn="ctr"/>
            <a:r>
              <a:rPr lang="en-US" sz="4000" b="1"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Four Corners “Town Center”</a:t>
            </a:r>
            <a:endParaRPr lang="en-US" sz="4000"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9563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68090-14C6-13A0-8A23-7817BA77D96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89C80F3-954F-F21F-625D-24BC3EC8E5D0}"/>
              </a:ext>
            </a:extLst>
          </p:cNvPr>
          <p:cNvPicPr>
            <a:picLocks noChangeAspect="1"/>
          </p:cNvPicPr>
          <p:nvPr/>
        </p:nvPicPr>
        <p:blipFill rotWithShape="1">
          <a:blip r:embed="rId2">
            <a:extLst>
              <a:ext uri="{28A0092B-C50C-407E-A947-70E740481C1C}">
                <a14:useLocalDpi xmlns:a14="http://schemas.microsoft.com/office/drawing/2010/main" val="0"/>
              </a:ext>
            </a:extLst>
          </a:blip>
          <a:srcRect l="17974" t="15163" r="45702" b="28526"/>
          <a:stretch/>
        </p:blipFill>
        <p:spPr bwMode="auto">
          <a:xfrm>
            <a:off x="958265" y="1225510"/>
            <a:ext cx="5950226" cy="5187407"/>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089C23A7-9D98-1AA0-0479-D4C1B0212C95}"/>
              </a:ext>
            </a:extLst>
          </p:cNvPr>
          <p:cNvSpPr txBox="1"/>
          <p:nvPr/>
        </p:nvSpPr>
        <p:spPr>
          <a:xfrm>
            <a:off x="0" y="326919"/>
            <a:ext cx="7788367" cy="707886"/>
          </a:xfrm>
          <a:prstGeom prst="rect">
            <a:avLst/>
          </a:prstGeom>
          <a:noFill/>
        </p:spPr>
        <p:txBody>
          <a:bodyPr wrap="square">
            <a:spAutoFit/>
          </a:bodyPr>
          <a:lstStyle/>
          <a:p>
            <a:pPr marL="0" marR="0" algn="ctr"/>
            <a:r>
              <a:rPr lang="en-US" sz="4000" b="1"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Four Corners “Town Center”</a:t>
            </a:r>
            <a:endParaRPr lang="en-US" sz="4000"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1E69382-9A8D-351C-ED3B-EFEBEC3B071D}"/>
              </a:ext>
            </a:extLst>
          </p:cNvPr>
          <p:cNvSpPr txBox="1"/>
          <p:nvPr/>
        </p:nvSpPr>
        <p:spPr>
          <a:xfrm>
            <a:off x="7315200" y="1225510"/>
            <a:ext cx="4399722" cy="707886"/>
          </a:xfrm>
          <a:prstGeom prst="rect">
            <a:avLst/>
          </a:prstGeom>
          <a:solidFill>
            <a:schemeClr val="bg1"/>
          </a:solidFill>
        </p:spPr>
        <p:txBody>
          <a:bodyPr wrap="square" rtlCol="0">
            <a:spAutoFit/>
          </a:bodyPr>
          <a:lstStyle/>
          <a:p>
            <a:r>
              <a:rPr lang="en-US" sz="4000" b="1" dirty="0">
                <a:solidFill>
                  <a:srgbClr val="FF0000"/>
                </a:solidFill>
              </a:rPr>
              <a:t>Red</a:t>
            </a:r>
            <a:r>
              <a:rPr lang="en-US" sz="4000" dirty="0"/>
              <a:t> </a:t>
            </a:r>
            <a:r>
              <a:rPr lang="en-US" sz="4000" b="1" dirty="0">
                <a:solidFill>
                  <a:srgbClr val="FF0000"/>
                </a:solidFill>
              </a:rPr>
              <a:t>= Build to Line </a:t>
            </a:r>
          </a:p>
        </p:txBody>
      </p:sp>
      <p:sp>
        <p:nvSpPr>
          <p:cNvPr id="6" name="Oval 5">
            <a:extLst>
              <a:ext uri="{FF2B5EF4-FFF2-40B4-BE49-F238E27FC236}">
                <a16:creationId xmlns:a16="http://schemas.microsoft.com/office/drawing/2014/main" id="{AE1EC58D-B206-250B-6CA7-B035079B14A3}"/>
              </a:ext>
            </a:extLst>
          </p:cNvPr>
          <p:cNvSpPr/>
          <p:nvPr/>
        </p:nvSpPr>
        <p:spPr>
          <a:xfrm>
            <a:off x="7004003" y="4142345"/>
            <a:ext cx="914400" cy="914400"/>
          </a:xfrm>
          <a:prstGeom prst="ellipse">
            <a:avLst/>
          </a:prstGeom>
          <a:noFill/>
          <a:ln w="60325">
            <a:solidFill>
              <a:srgbClr val="F19B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FC9EA60-14A2-466D-E7A6-D4C9B2695AC2}"/>
              </a:ext>
            </a:extLst>
          </p:cNvPr>
          <p:cNvSpPr txBox="1"/>
          <p:nvPr/>
        </p:nvSpPr>
        <p:spPr>
          <a:xfrm>
            <a:off x="7094628" y="4245602"/>
            <a:ext cx="733150" cy="707886"/>
          </a:xfrm>
          <a:prstGeom prst="rect">
            <a:avLst/>
          </a:prstGeom>
          <a:noFill/>
        </p:spPr>
        <p:txBody>
          <a:bodyPr wrap="none" rtlCol="0">
            <a:spAutoFit/>
          </a:bodyPr>
          <a:lstStyle/>
          <a:p>
            <a:pPr algn="ctr"/>
            <a:r>
              <a:rPr lang="en-US" sz="2000" b="1" dirty="0">
                <a:solidFill>
                  <a:srgbClr val="0070C0"/>
                </a:solidFill>
              </a:rPr>
              <a:t>BRT</a:t>
            </a:r>
          </a:p>
          <a:p>
            <a:pPr algn="ctr"/>
            <a:r>
              <a:rPr lang="en-US" sz="2000" b="1" dirty="0">
                <a:solidFill>
                  <a:srgbClr val="0070C0"/>
                </a:solidFill>
              </a:rPr>
              <a:t>STOP</a:t>
            </a:r>
          </a:p>
        </p:txBody>
      </p:sp>
      <p:sp>
        <p:nvSpPr>
          <p:cNvPr id="7" name="TextBox 6">
            <a:extLst>
              <a:ext uri="{FF2B5EF4-FFF2-40B4-BE49-F238E27FC236}">
                <a16:creationId xmlns:a16="http://schemas.microsoft.com/office/drawing/2014/main" id="{89070AE6-857B-1493-ED4E-9DF025E7BC8E}"/>
              </a:ext>
            </a:extLst>
          </p:cNvPr>
          <p:cNvSpPr txBox="1"/>
          <p:nvPr/>
        </p:nvSpPr>
        <p:spPr>
          <a:xfrm>
            <a:off x="7918403" y="3464103"/>
            <a:ext cx="2169043" cy="2554545"/>
          </a:xfrm>
          <a:prstGeom prst="rect">
            <a:avLst/>
          </a:prstGeom>
          <a:noFill/>
        </p:spPr>
        <p:txBody>
          <a:bodyPr wrap="square" rtlCol="0">
            <a:spAutoFit/>
          </a:bodyPr>
          <a:lstStyle/>
          <a:p>
            <a:r>
              <a:rPr lang="en-US" sz="3200" dirty="0"/>
              <a:t>FLASH Bus Stations in Median Lane at Intersection</a:t>
            </a:r>
          </a:p>
        </p:txBody>
      </p:sp>
      <p:pic>
        <p:nvPicPr>
          <p:cNvPr id="8" name="Picture 7">
            <a:extLst>
              <a:ext uri="{FF2B5EF4-FFF2-40B4-BE49-F238E27FC236}">
                <a16:creationId xmlns:a16="http://schemas.microsoft.com/office/drawing/2014/main" id="{0DB2766E-87D0-41DC-B9CB-8A3CBE92253B}"/>
              </a:ext>
            </a:extLst>
          </p:cNvPr>
          <p:cNvPicPr>
            <a:picLocks noChangeAspect="1"/>
          </p:cNvPicPr>
          <p:nvPr/>
        </p:nvPicPr>
        <p:blipFill>
          <a:blip r:embed="rId3"/>
          <a:srcRect l="46202" t="42762" r="47618" b="33165"/>
          <a:stretch/>
        </p:blipFill>
        <p:spPr>
          <a:xfrm>
            <a:off x="5980871" y="3220278"/>
            <a:ext cx="459686" cy="1007166"/>
          </a:xfrm>
          <a:prstGeom prst="rect">
            <a:avLst/>
          </a:prstGeom>
        </p:spPr>
      </p:pic>
    </p:spTree>
    <p:extLst>
      <p:ext uri="{BB962C8B-B14F-4D97-AF65-F5344CB8AC3E}">
        <p14:creationId xmlns:p14="http://schemas.microsoft.com/office/powerpoint/2010/main" val="3983291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2841B-003D-8D1D-CBBB-7039A44EB8D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64B8A2C-BBF2-C357-909B-6CC352464660}"/>
              </a:ext>
            </a:extLst>
          </p:cNvPr>
          <p:cNvSpPr txBox="1"/>
          <p:nvPr/>
        </p:nvSpPr>
        <p:spPr>
          <a:xfrm>
            <a:off x="455259" y="312315"/>
            <a:ext cx="8826775" cy="1938992"/>
          </a:xfrm>
          <a:prstGeom prst="rect">
            <a:avLst/>
          </a:prstGeom>
          <a:noFill/>
        </p:spPr>
        <p:txBody>
          <a:bodyPr wrap="none" rtlCol="0">
            <a:spAutoFit/>
          </a:bodyPr>
          <a:lstStyle/>
          <a:p>
            <a:r>
              <a:rPr lang="en-US" sz="4000" b="1" dirty="0">
                <a:solidFill>
                  <a:srgbClr val="00B050"/>
                </a:solidFill>
              </a:rPr>
              <a:t>Four Corners “Town Center”</a:t>
            </a:r>
          </a:p>
          <a:p>
            <a:r>
              <a:rPr lang="en-US" sz="4000" b="1" dirty="0">
                <a:solidFill>
                  <a:srgbClr val="00B050"/>
                </a:solidFill>
              </a:rPr>
              <a:t>Commercial Residential Town (CRT)</a:t>
            </a:r>
          </a:p>
          <a:p>
            <a:r>
              <a:rPr lang="en-US" sz="4000" b="1" dirty="0">
                <a:solidFill>
                  <a:srgbClr val="00B050"/>
                </a:solidFill>
              </a:rPr>
              <a:t>Mixed Use—Commercial and Residential</a:t>
            </a:r>
          </a:p>
        </p:txBody>
      </p:sp>
      <p:sp>
        <p:nvSpPr>
          <p:cNvPr id="3" name="TextBox 2">
            <a:extLst>
              <a:ext uri="{FF2B5EF4-FFF2-40B4-BE49-F238E27FC236}">
                <a16:creationId xmlns:a16="http://schemas.microsoft.com/office/drawing/2014/main" id="{9CEF5CDE-CBF6-A9B8-1A09-B31647F89690}"/>
              </a:ext>
            </a:extLst>
          </p:cNvPr>
          <p:cNvSpPr txBox="1"/>
          <p:nvPr/>
        </p:nvSpPr>
        <p:spPr>
          <a:xfrm>
            <a:off x="455259" y="2568699"/>
            <a:ext cx="10772374" cy="3416320"/>
          </a:xfrm>
          <a:prstGeom prst="rect">
            <a:avLst/>
          </a:prstGeom>
          <a:noFill/>
        </p:spPr>
        <p:txBody>
          <a:bodyPr wrap="square" rtlCol="0">
            <a:spAutoFit/>
          </a:bodyPr>
          <a:lstStyle/>
          <a:p>
            <a:r>
              <a:rPr lang="en-US" sz="3600" dirty="0"/>
              <a:t>Higher building limits for: </a:t>
            </a:r>
          </a:p>
          <a:p>
            <a:pPr marL="571500" indent="-571500">
              <a:buFont typeface="Arial" panose="020B0604020202020204" pitchFamily="34" charset="0"/>
              <a:buChar char="•"/>
            </a:pPr>
            <a:r>
              <a:rPr lang="en-US" sz="3600" dirty="0"/>
              <a:t>Dunkin Donuts site</a:t>
            </a:r>
          </a:p>
          <a:p>
            <a:pPr marL="571500" indent="-571500">
              <a:buFont typeface="Arial" panose="020B0604020202020204" pitchFamily="34" charset="0"/>
              <a:buChar char="•"/>
            </a:pPr>
            <a:r>
              <a:rPr lang="en-US" sz="3600" dirty="0"/>
              <a:t>Commercial shopping strip facing Colesville Road</a:t>
            </a:r>
          </a:p>
          <a:p>
            <a:pPr marL="571500" indent="-571500">
              <a:buFont typeface="Arial" panose="020B0604020202020204" pitchFamily="34" charset="0"/>
              <a:buChar char="•"/>
            </a:pPr>
            <a:r>
              <a:rPr lang="en-US" sz="3600" dirty="0"/>
              <a:t>Safeway site</a:t>
            </a:r>
          </a:p>
          <a:p>
            <a:pPr marL="571500" indent="-571500">
              <a:buFont typeface="Arial" panose="020B0604020202020204" pitchFamily="34" charset="0"/>
              <a:buChar char="•"/>
            </a:pPr>
            <a:r>
              <a:rPr lang="en-US" sz="3600" dirty="0"/>
              <a:t>Properties located in median ”couplet” between University Blvd. East and West </a:t>
            </a:r>
          </a:p>
        </p:txBody>
      </p:sp>
    </p:spTree>
    <p:extLst>
      <p:ext uri="{BB962C8B-B14F-4D97-AF65-F5344CB8AC3E}">
        <p14:creationId xmlns:p14="http://schemas.microsoft.com/office/powerpoint/2010/main" val="3365807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0101E-F09A-5B9E-0017-FB1F2400177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BF9FA2F-7A24-35F0-F4A5-50024B1DA298}"/>
              </a:ext>
            </a:extLst>
          </p:cNvPr>
          <p:cNvSpPr txBox="1"/>
          <p:nvPr/>
        </p:nvSpPr>
        <p:spPr>
          <a:xfrm>
            <a:off x="455259" y="312315"/>
            <a:ext cx="8826775" cy="1938992"/>
          </a:xfrm>
          <a:prstGeom prst="rect">
            <a:avLst/>
          </a:prstGeom>
          <a:noFill/>
        </p:spPr>
        <p:txBody>
          <a:bodyPr wrap="none" rtlCol="0">
            <a:spAutoFit/>
          </a:bodyPr>
          <a:lstStyle/>
          <a:p>
            <a:r>
              <a:rPr lang="en-US" sz="4000" b="1" dirty="0">
                <a:solidFill>
                  <a:srgbClr val="00B050"/>
                </a:solidFill>
              </a:rPr>
              <a:t>Four Corners “Town Center”</a:t>
            </a:r>
          </a:p>
          <a:p>
            <a:r>
              <a:rPr lang="en-US" sz="4000" b="1" dirty="0">
                <a:solidFill>
                  <a:srgbClr val="00B050"/>
                </a:solidFill>
              </a:rPr>
              <a:t>Commercial Residential Town (CRT)</a:t>
            </a:r>
          </a:p>
          <a:p>
            <a:r>
              <a:rPr lang="en-US" sz="4000" b="1" dirty="0">
                <a:solidFill>
                  <a:srgbClr val="00B050"/>
                </a:solidFill>
              </a:rPr>
              <a:t>Mixed Use—Commercial and Residential</a:t>
            </a:r>
          </a:p>
        </p:txBody>
      </p:sp>
      <p:sp>
        <p:nvSpPr>
          <p:cNvPr id="5" name="TextBox 4">
            <a:extLst>
              <a:ext uri="{FF2B5EF4-FFF2-40B4-BE49-F238E27FC236}">
                <a16:creationId xmlns:a16="http://schemas.microsoft.com/office/drawing/2014/main" id="{320291DA-A0C8-D6C0-F91B-E070724C5F7E}"/>
              </a:ext>
            </a:extLst>
          </p:cNvPr>
          <p:cNvSpPr txBox="1"/>
          <p:nvPr/>
        </p:nvSpPr>
        <p:spPr>
          <a:xfrm>
            <a:off x="7914570" y="6077836"/>
            <a:ext cx="2475871" cy="646331"/>
          </a:xfrm>
          <a:prstGeom prst="rect">
            <a:avLst/>
          </a:prstGeom>
          <a:noFill/>
        </p:spPr>
        <p:txBody>
          <a:bodyPr wrap="none" rtlCol="0">
            <a:spAutoFit/>
          </a:bodyPr>
          <a:lstStyle/>
          <a:p>
            <a:r>
              <a:rPr lang="en-US" sz="3600" b="1" dirty="0">
                <a:solidFill>
                  <a:srgbClr val="5C1EC4"/>
                </a:solidFill>
              </a:rPr>
              <a:t>Height 100’ </a:t>
            </a:r>
            <a:endParaRPr lang="en-US" sz="3600" b="1" dirty="0">
              <a:solidFill>
                <a:srgbClr val="FF0000"/>
              </a:solidFill>
            </a:endParaRPr>
          </a:p>
        </p:txBody>
      </p:sp>
      <p:sp>
        <p:nvSpPr>
          <p:cNvPr id="4" name="TextBox 3">
            <a:extLst>
              <a:ext uri="{FF2B5EF4-FFF2-40B4-BE49-F238E27FC236}">
                <a16:creationId xmlns:a16="http://schemas.microsoft.com/office/drawing/2014/main" id="{5B305F29-9505-D480-84FD-9594DF4A20A9}"/>
              </a:ext>
            </a:extLst>
          </p:cNvPr>
          <p:cNvSpPr txBox="1"/>
          <p:nvPr/>
        </p:nvSpPr>
        <p:spPr>
          <a:xfrm>
            <a:off x="432693" y="2340393"/>
            <a:ext cx="6543386" cy="5016758"/>
          </a:xfrm>
          <a:prstGeom prst="rect">
            <a:avLst/>
          </a:prstGeom>
          <a:noFill/>
        </p:spPr>
        <p:txBody>
          <a:bodyPr wrap="square" rtlCol="0">
            <a:spAutoFit/>
          </a:bodyPr>
          <a:lstStyle/>
          <a:p>
            <a:r>
              <a:rPr lang="en-US" sz="4000" dirty="0"/>
              <a:t>Dunkin Donuts site</a:t>
            </a:r>
          </a:p>
          <a:p>
            <a:pPr marL="285750" indent="-285750">
              <a:buFont typeface="Arial" panose="020B0604020202020204" pitchFamily="34" charset="0"/>
              <a:buChar char="•"/>
            </a:pPr>
            <a:r>
              <a:rPr lang="en-US" sz="4000" dirty="0"/>
              <a:t>Council preserved existing zoning with 100’ height limit</a:t>
            </a:r>
          </a:p>
          <a:p>
            <a:endParaRPr lang="en-US" sz="4000" dirty="0">
              <a:highlight>
                <a:srgbClr val="FFFF00"/>
              </a:highlight>
            </a:endParaRPr>
          </a:p>
          <a:p>
            <a:r>
              <a:rPr lang="en-US" sz="4000" dirty="0"/>
              <a:t>Maximum Building FAR is 3.0</a:t>
            </a:r>
          </a:p>
          <a:p>
            <a:r>
              <a:rPr lang="en-US" sz="4000" dirty="0"/>
              <a:t>Commercial FAR is 1.5</a:t>
            </a:r>
          </a:p>
          <a:p>
            <a:r>
              <a:rPr lang="en-US" sz="4000" dirty="0"/>
              <a:t>Residential FAR is 2.0</a:t>
            </a:r>
          </a:p>
          <a:p>
            <a:pPr marL="285750" indent="-285750">
              <a:buFont typeface="Arial" panose="020B0604020202020204" pitchFamily="34" charset="0"/>
              <a:buChar char="•"/>
            </a:pPr>
            <a:endParaRPr lang="en-US" sz="4000" dirty="0"/>
          </a:p>
        </p:txBody>
      </p:sp>
      <p:pic>
        <p:nvPicPr>
          <p:cNvPr id="5128" name="Picture 8" descr="Ten Storied Building 3d Illustration Natural Stock Illustration 2657883865  | Shutterstock">
            <a:extLst>
              <a:ext uri="{FF2B5EF4-FFF2-40B4-BE49-F238E27FC236}">
                <a16:creationId xmlns:a16="http://schemas.microsoft.com/office/drawing/2014/main" id="{37D5AE58-7B2D-3999-053C-B7F13836BF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556"/>
          <a:stretch>
            <a:fillRect/>
          </a:stretch>
        </p:blipFill>
        <p:spPr bwMode="auto">
          <a:xfrm>
            <a:off x="7188200" y="2340393"/>
            <a:ext cx="3664679" cy="3648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090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41140-2AF5-1F78-90F0-97D0C909996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7C0233B-3E82-5306-D718-EDEDFF61BA4A}"/>
              </a:ext>
            </a:extLst>
          </p:cNvPr>
          <p:cNvSpPr txBox="1"/>
          <p:nvPr/>
        </p:nvSpPr>
        <p:spPr>
          <a:xfrm>
            <a:off x="455259" y="0"/>
            <a:ext cx="8826775" cy="1938992"/>
          </a:xfrm>
          <a:prstGeom prst="rect">
            <a:avLst/>
          </a:prstGeom>
          <a:noFill/>
        </p:spPr>
        <p:txBody>
          <a:bodyPr wrap="none" rtlCol="0">
            <a:spAutoFit/>
          </a:bodyPr>
          <a:lstStyle/>
          <a:p>
            <a:r>
              <a:rPr lang="en-US" sz="4000" b="1" dirty="0">
                <a:solidFill>
                  <a:srgbClr val="00B050"/>
                </a:solidFill>
              </a:rPr>
              <a:t>Four Corners “Town Center”</a:t>
            </a:r>
          </a:p>
          <a:p>
            <a:r>
              <a:rPr lang="en-US" sz="4000" b="1" dirty="0">
                <a:solidFill>
                  <a:srgbClr val="00B050"/>
                </a:solidFill>
              </a:rPr>
              <a:t>Commercial Residential Town (CRT)</a:t>
            </a:r>
          </a:p>
          <a:p>
            <a:r>
              <a:rPr lang="en-US" sz="4000" b="1" dirty="0">
                <a:solidFill>
                  <a:srgbClr val="00B050"/>
                </a:solidFill>
              </a:rPr>
              <a:t>Mixed Use—Commercial and Residential</a:t>
            </a:r>
          </a:p>
        </p:txBody>
      </p:sp>
      <p:sp>
        <p:nvSpPr>
          <p:cNvPr id="5" name="TextBox 4">
            <a:extLst>
              <a:ext uri="{FF2B5EF4-FFF2-40B4-BE49-F238E27FC236}">
                <a16:creationId xmlns:a16="http://schemas.microsoft.com/office/drawing/2014/main" id="{34C7ABBD-2855-5949-F089-1DAF167CAF37}"/>
              </a:ext>
            </a:extLst>
          </p:cNvPr>
          <p:cNvSpPr txBox="1"/>
          <p:nvPr/>
        </p:nvSpPr>
        <p:spPr>
          <a:xfrm>
            <a:off x="8106225" y="6019276"/>
            <a:ext cx="2241832" cy="646331"/>
          </a:xfrm>
          <a:prstGeom prst="rect">
            <a:avLst/>
          </a:prstGeom>
          <a:noFill/>
        </p:spPr>
        <p:txBody>
          <a:bodyPr wrap="none" rtlCol="0">
            <a:spAutoFit/>
          </a:bodyPr>
          <a:lstStyle/>
          <a:p>
            <a:r>
              <a:rPr lang="en-US" sz="3600" b="1" dirty="0">
                <a:solidFill>
                  <a:srgbClr val="5C1EC4"/>
                </a:solidFill>
              </a:rPr>
              <a:t>Height 70’ </a:t>
            </a:r>
            <a:endParaRPr lang="en-US" sz="3600" b="1" dirty="0">
              <a:solidFill>
                <a:srgbClr val="FF0000"/>
              </a:solidFill>
            </a:endParaRPr>
          </a:p>
        </p:txBody>
      </p:sp>
      <p:pic>
        <p:nvPicPr>
          <p:cNvPr id="5124" name="Picture 4" descr="Boise, ID Commercial Real Estate for Lease and Sale">
            <a:extLst>
              <a:ext uri="{FF2B5EF4-FFF2-40B4-BE49-F238E27FC236}">
                <a16:creationId xmlns:a16="http://schemas.microsoft.com/office/drawing/2014/main" id="{7D05698B-97AB-1850-1243-8DD91D27E0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823" y="2143594"/>
            <a:ext cx="4830849" cy="38756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CC76F50-449A-5273-4E21-C00943E54065}"/>
              </a:ext>
            </a:extLst>
          </p:cNvPr>
          <p:cNvSpPr txBox="1"/>
          <p:nvPr/>
        </p:nvSpPr>
        <p:spPr>
          <a:xfrm>
            <a:off x="455259" y="2143594"/>
            <a:ext cx="6275324" cy="4278094"/>
          </a:xfrm>
          <a:prstGeom prst="rect">
            <a:avLst/>
          </a:prstGeom>
          <a:noFill/>
        </p:spPr>
        <p:txBody>
          <a:bodyPr wrap="square" rtlCol="0">
            <a:spAutoFit/>
          </a:bodyPr>
          <a:lstStyle/>
          <a:p>
            <a:r>
              <a:rPr lang="en-US" sz="3600" dirty="0"/>
              <a:t>Commercial properties</a:t>
            </a:r>
          </a:p>
          <a:p>
            <a:r>
              <a:rPr lang="en-US" sz="3600" dirty="0"/>
              <a:t>10100 to 10134 facing Colesville</a:t>
            </a:r>
          </a:p>
          <a:p>
            <a:pPr marL="571500" indent="-571500">
              <a:buFont typeface="Arial" panose="020B0604020202020204" pitchFamily="34" charset="0"/>
              <a:buChar char="•"/>
            </a:pPr>
            <a:r>
              <a:rPr lang="en-US" sz="2800" dirty="0"/>
              <a:t>Various restaurants and shops, including Red Maple and Corner Pub</a:t>
            </a:r>
          </a:p>
          <a:p>
            <a:endParaRPr lang="en-US" sz="3600" kern="100" dirty="0">
              <a:solidFill>
                <a:srgbClr val="000000"/>
              </a:solidFill>
              <a:ea typeface="Calibri" panose="020F0502020204030204" pitchFamily="34" charset="0"/>
              <a:cs typeface="Calibri" panose="020F0502020204030204" pitchFamily="34" charset="0"/>
            </a:endParaRPr>
          </a:p>
          <a:p>
            <a:r>
              <a:rPr lang="en-US" sz="3600" kern="100" dirty="0">
                <a:solidFill>
                  <a:srgbClr val="000000"/>
                </a:solidFill>
                <a:ea typeface="Calibri" panose="020F0502020204030204" pitchFamily="34" charset="0"/>
                <a:cs typeface="Calibri" panose="020F0502020204030204" pitchFamily="34" charset="0"/>
              </a:rPr>
              <a:t>Maximum Building FAR is 2.25</a:t>
            </a:r>
          </a:p>
          <a:p>
            <a:r>
              <a:rPr lang="en-US" sz="3600" kern="100" dirty="0">
                <a:solidFill>
                  <a:srgbClr val="000000"/>
                </a:solidFill>
                <a:cs typeface="Calibri" panose="020F0502020204030204" pitchFamily="34" charset="0"/>
              </a:rPr>
              <a:t>Commercial FAR is 1.5</a:t>
            </a:r>
          </a:p>
          <a:p>
            <a:r>
              <a:rPr lang="en-US" sz="3600" kern="100" dirty="0">
                <a:solidFill>
                  <a:srgbClr val="000000"/>
                </a:solidFill>
                <a:cs typeface="Calibri" panose="020F0502020204030204" pitchFamily="34" charset="0"/>
              </a:rPr>
              <a:t>Residential FAR is 1.5</a:t>
            </a:r>
            <a:endParaRPr lang="en-US" sz="3600" dirty="0"/>
          </a:p>
        </p:txBody>
      </p:sp>
    </p:spTree>
    <p:extLst>
      <p:ext uri="{BB962C8B-B14F-4D97-AF65-F5344CB8AC3E}">
        <p14:creationId xmlns:p14="http://schemas.microsoft.com/office/powerpoint/2010/main" val="3849803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591AD-C7C0-8042-530E-8783C73BE2D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69B9758-F5DC-CA5C-4377-F2C54F294D3E}"/>
              </a:ext>
            </a:extLst>
          </p:cNvPr>
          <p:cNvSpPr txBox="1"/>
          <p:nvPr/>
        </p:nvSpPr>
        <p:spPr>
          <a:xfrm>
            <a:off x="455259" y="312315"/>
            <a:ext cx="8826775" cy="1938992"/>
          </a:xfrm>
          <a:prstGeom prst="rect">
            <a:avLst/>
          </a:prstGeom>
          <a:noFill/>
        </p:spPr>
        <p:txBody>
          <a:bodyPr wrap="none" rtlCol="0">
            <a:spAutoFit/>
          </a:bodyPr>
          <a:lstStyle/>
          <a:p>
            <a:r>
              <a:rPr lang="en-US" sz="4000" b="1" dirty="0">
                <a:solidFill>
                  <a:srgbClr val="00B050"/>
                </a:solidFill>
              </a:rPr>
              <a:t>Four Corners “Town Center”</a:t>
            </a:r>
          </a:p>
          <a:p>
            <a:r>
              <a:rPr lang="en-US" sz="4000" b="1" dirty="0">
                <a:solidFill>
                  <a:srgbClr val="00B050"/>
                </a:solidFill>
              </a:rPr>
              <a:t>Commercial Residential Town (CRT)</a:t>
            </a:r>
          </a:p>
          <a:p>
            <a:r>
              <a:rPr lang="en-US" sz="4000" b="1" dirty="0">
                <a:solidFill>
                  <a:srgbClr val="00B050"/>
                </a:solidFill>
              </a:rPr>
              <a:t>Mixed Use—Commercial and Residential</a:t>
            </a:r>
          </a:p>
        </p:txBody>
      </p:sp>
      <p:sp>
        <p:nvSpPr>
          <p:cNvPr id="5" name="TextBox 4">
            <a:extLst>
              <a:ext uri="{FF2B5EF4-FFF2-40B4-BE49-F238E27FC236}">
                <a16:creationId xmlns:a16="http://schemas.microsoft.com/office/drawing/2014/main" id="{871028B5-020D-3124-F312-C5A380E5C32D}"/>
              </a:ext>
            </a:extLst>
          </p:cNvPr>
          <p:cNvSpPr txBox="1"/>
          <p:nvPr/>
        </p:nvSpPr>
        <p:spPr>
          <a:xfrm>
            <a:off x="7384826" y="6111734"/>
            <a:ext cx="2241832" cy="646331"/>
          </a:xfrm>
          <a:prstGeom prst="rect">
            <a:avLst/>
          </a:prstGeom>
          <a:noFill/>
        </p:spPr>
        <p:txBody>
          <a:bodyPr wrap="none" rtlCol="0">
            <a:spAutoFit/>
          </a:bodyPr>
          <a:lstStyle/>
          <a:p>
            <a:r>
              <a:rPr lang="en-US" sz="3600" b="1" dirty="0">
                <a:solidFill>
                  <a:srgbClr val="5C1EC4"/>
                </a:solidFill>
              </a:rPr>
              <a:t>Height 65’ </a:t>
            </a:r>
            <a:endParaRPr lang="en-US" sz="3600" b="1" dirty="0">
              <a:solidFill>
                <a:srgbClr val="FF0000"/>
              </a:solidFill>
            </a:endParaRPr>
          </a:p>
        </p:txBody>
      </p:sp>
      <p:pic>
        <p:nvPicPr>
          <p:cNvPr id="11268" name="Picture 4" descr="3828 Georgia Ave NW, Washington, DC 20011 | LoopNet">
            <a:extLst>
              <a:ext uri="{FF2B5EF4-FFF2-40B4-BE49-F238E27FC236}">
                <a16:creationId xmlns:a16="http://schemas.microsoft.com/office/drawing/2014/main" id="{5609EDC6-E6EE-C1CD-68BC-5D0C027ED6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496695"/>
            <a:ext cx="5251554" cy="35010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25BBE53-7FCF-A9AB-21E7-60E3C34808C2}"/>
              </a:ext>
            </a:extLst>
          </p:cNvPr>
          <p:cNvSpPr txBox="1"/>
          <p:nvPr/>
        </p:nvSpPr>
        <p:spPr>
          <a:xfrm>
            <a:off x="455259" y="2496695"/>
            <a:ext cx="4216347" cy="3170099"/>
          </a:xfrm>
          <a:prstGeom prst="rect">
            <a:avLst/>
          </a:prstGeom>
          <a:noFill/>
        </p:spPr>
        <p:txBody>
          <a:bodyPr wrap="none" rtlCol="0">
            <a:spAutoFit/>
          </a:bodyPr>
          <a:lstStyle/>
          <a:p>
            <a:r>
              <a:rPr lang="en-US" sz="4000" dirty="0"/>
              <a:t>Safeway</a:t>
            </a:r>
          </a:p>
          <a:p>
            <a:endParaRPr lang="en-US" sz="4000" dirty="0"/>
          </a:p>
          <a:p>
            <a:r>
              <a:rPr lang="en-US" sz="4000" dirty="0"/>
              <a:t>Maximum FAR 2.25</a:t>
            </a:r>
          </a:p>
          <a:p>
            <a:r>
              <a:rPr lang="en-US" sz="4000" dirty="0"/>
              <a:t>Commercial 1.5</a:t>
            </a:r>
          </a:p>
          <a:p>
            <a:r>
              <a:rPr lang="en-US" sz="4000" dirty="0"/>
              <a:t>Residential 1.5</a:t>
            </a:r>
          </a:p>
        </p:txBody>
      </p:sp>
    </p:spTree>
    <p:extLst>
      <p:ext uri="{BB962C8B-B14F-4D97-AF65-F5344CB8AC3E}">
        <p14:creationId xmlns:p14="http://schemas.microsoft.com/office/powerpoint/2010/main" val="2919637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51370-EEDC-26A7-17DE-9D1E441FAD5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34BC76F-5FBB-39EA-4E0C-35BF7373134F}"/>
              </a:ext>
            </a:extLst>
          </p:cNvPr>
          <p:cNvSpPr txBox="1"/>
          <p:nvPr/>
        </p:nvSpPr>
        <p:spPr>
          <a:xfrm>
            <a:off x="455259" y="312315"/>
            <a:ext cx="8826775" cy="1938992"/>
          </a:xfrm>
          <a:prstGeom prst="rect">
            <a:avLst/>
          </a:prstGeom>
          <a:noFill/>
        </p:spPr>
        <p:txBody>
          <a:bodyPr wrap="none" rtlCol="0">
            <a:spAutoFit/>
          </a:bodyPr>
          <a:lstStyle/>
          <a:p>
            <a:r>
              <a:rPr lang="en-US" sz="4000" b="1" dirty="0">
                <a:solidFill>
                  <a:srgbClr val="00B050"/>
                </a:solidFill>
              </a:rPr>
              <a:t>Four Corners “Town Center”</a:t>
            </a:r>
          </a:p>
          <a:p>
            <a:r>
              <a:rPr lang="en-US" sz="4000" b="1" dirty="0">
                <a:solidFill>
                  <a:srgbClr val="00B050"/>
                </a:solidFill>
              </a:rPr>
              <a:t>Commercial Residential Town (CRT)</a:t>
            </a:r>
          </a:p>
          <a:p>
            <a:r>
              <a:rPr lang="en-US" sz="4000" b="1" dirty="0">
                <a:solidFill>
                  <a:srgbClr val="00B050"/>
                </a:solidFill>
              </a:rPr>
              <a:t>Mixed Use—Commercial and Residential</a:t>
            </a:r>
          </a:p>
        </p:txBody>
      </p:sp>
      <p:sp>
        <p:nvSpPr>
          <p:cNvPr id="5" name="TextBox 4">
            <a:extLst>
              <a:ext uri="{FF2B5EF4-FFF2-40B4-BE49-F238E27FC236}">
                <a16:creationId xmlns:a16="http://schemas.microsoft.com/office/drawing/2014/main" id="{AE6287EF-BB2A-FAB6-0433-1D70A4F11080}"/>
              </a:ext>
            </a:extLst>
          </p:cNvPr>
          <p:cNvSpPr txBox="1"/>
          <p:nvPr/>
        </p:nvSpPr>
        <p:spPr>
          <a:xfrm>
            <a:off x="7620706" y="6098626"/>
            <a:ext cx="2241832" cy="646331"/>
          </a:xfrm>
          <a:prstGeom prst="rect">
            <a:avLst/>
          </a:prstGeom>
          <a:noFill/>
        </p:spPr>
        <p:txBody>
          <a:bodyPr wrap="none" rtlCol="0">
            <a:spAutoFit/>
          </a:bodyPr>
          <a:lstStyle/>
          <a:p>
            <a:r>
              <a:rPr lang="en-US" sz="3600" b="1" dirty="0">
                <a:solidFill>
                  <a:srgbClr val="5C1EC4"/>
                </a:solidFill>
              </a:rPr>
              <a:t>Height 65’ </a:t>
            </a:r>
            <a:endParaRPr lang="en-US" sz="3600" b="1" dirty="0">
              <a:solidFill>
                <a:srgbClr val="FF0000"/>
              </a:solidFill>
            </a:endParaRPr>
          </a:p>
        </p:txBody>
      </p:sp>
      <p:sp>
        <p:nvSpPr>
          <p:cNvPr id="3" name="TextBox 2">
            <a:extLst>
              <a:ext uri="{FF2B5EF4-FFF2-40B4-BE49-F238E27FC236}">
                <a16:creationId xmlns:a16="http://schemas.microsoft.com/office/drawing/2014/main" id="{630E1CA4-CCC3-F825-B47E-542A802D91E3}"/>
              </a:ext>
            </a:extLst>
          </p:cNvPr>
          <p:cNvSpPr txBox="1"/>
          <p:nvPr/>
        </p:nvSpPr>
        <p:spPr>
          <a:xfrm>
            <a:off x="428102" y="2536028"/>
            <a:ext cx="5587042" cy="3416320"/>
          </a:xfrm>
          <a:prstGeom prst="rect">
            <a:avLst/>
          </a:prstGeom>
          <a:noFill/>
        </p:spPr>
        <p:txBody>
          <a:bodyPr wrap="square" rtlCol="0">
            <a:spAutoFit/>
          </a:bodyPr>
          <a:lstStyle/>
          <a:p>
            <a:r>
              <a:rPr lang="en-US" sz="3600" dirty="0"/>
              <a:t>Four Corners Ethiopian Evangelical Church</a:t>
            </a:r>
          </a:p>
          <a:p>
            <a:endParaRPr lang="en-US" sz="3600" dirty="0"/>
          </a:p>
          <a:p>
            <a:r>
              <a:rPr lang="en-US" sz="3600" dirty="0"/>
              <a:t>Maximum Building FAR 2.25</a:t>
            </a:r>
          </a:p>
          <a:p>
            <a:r>
              <a:rPr lang="en-US" sz="3600" dirty="0"/>
              <a:t>Commercial Far is 1.5</a:t>
            </a:r>
          </a:p>
          <a:p>
            <a:r>
              <a:rPr lang="en-US" sz="3600" dirty="0"/>
              <a:t>Residential FAR is 1.5</a:t>
            </a:r>
          </a:p>
        </p:txBody>
      </p:sp>
      <p:pic>
        <p:nvPicPr>
          <p:cNvPr id="1026" name="Picture 2">
            <a:extLst>
              <a:ext uri="{FF2B5EF4-FFF2-40B4-BE49-F238E27FC236}">
                <a16:creationId xmlns:a16="http://schemas.microsoft.com/office/drawing/2014/main" id="{D8889A8F-1759-C1CD-ECFA-D56BB2C5E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251307"/>
            <a:ext cx="5195512" cy="341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21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79B53-F21C-0D05-63CB-EB88C598E11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E5CC6CD-5B82-CA92-EF99-E21A3C769EE1}"/>
              </a:ext>
            </a:extLst>
          </p:cNvPr>
          <p:cNvSpPr txBox="1"/>
          <p:nvPr/>
        </p:nvSpPr>
        <p:spPr>
          <a:xfrm>
            <a:off x="428102" y="0"/>
            <a:ext cx="8826775" cy="1938992"/>
          </a:xfrm>
          <a:prstGeom prst="rect">
            <a:avLst/>
          </a:prstGeom>
          <a:noFill/>
        </p:spPr>
        <p:txBody>
          <a:bodyPr wrap="none" rtlCol="0">
            <a:spAutoFit/>
          </a:bodyPr>
          <a:lstStyle/>
          <a:p>
            <a:r>
              <a:rPr lang="en-US" sz="4000" b="1" dirty="0">
                <a:solidFill>
                  <a:srgbClr val="00B050"/>
                </a:solidFill>
              </a:rPr>
              <a:t>Four Corners “Town Center”</a:t>
            </a:r>
          </a:p>
          <a:p>
            <a:r>
              <a:rPr lang="en-US" sz="4000" b="1" dirty="0">
                <a:solidFill>
                  <a:srgbClr val="00B050"/>
                </a:solidFill>
              </a:rPr>
              <a:t>Commercial Residential Town (CRT)</a:t>
            </a:r>
          </a:p>
          <a:p>
            <a:r>
              <a:rPr lang="en-US" sz="4000" b="1" dirty="0">
                <a:solidFill>
                  <a:srgbClr val="00B050"/>
                </a:solidFill>
              </a:rPr>
              <a:t>Mixed Use—Commercial and Residential</a:t>
            </a:r>
          </a:p>
        </p:txBody>
      </p:sp>
      <p:sp>
        <p:nvSpPr>
          <p:cNvPr id="5" name="TextBox 4">
            <a:extLst>
              <a:ext uri="{FF2B5EF4-FFF2-40B4-BE49-F238E27FC236}">
                <a16:creationId xmlns:a16="http://schemas.microsoft.com/office/drawing/2014/main" id="{7043F04D-338C-AC53-3D9F-3FFD284CB463}"/>
              </a:ext>
            </a:extLst>
          </p:cNvPr>
          <p:cNvSpPr txBox="1"/>
          <p:nvPr/>
        </p:nvSpPr>
        <p:spPr>
          <a:xfrm>
            <a:off x="7948444" y="6111245"/>
            <a:ext cx="2241832" cy="646331"/>
          </a:xfrm>
          <a:prstGeom prst="rect">
            <a:avLst/>
          </a:prstGeom>
          <a:noFill/>
        </p:spPr>
        <p:txBody>
          <a:bodyPr wrap="none" rtlCol="0">
            <a:spAutoFit/>
          </a:bodyPr>
          <a:lstStyle/>
          <a:p>
            <a:r>
              <a:rPr lang="en-US" sz="3600" b="1" dirty="0">
                <a:solidFill>
                  <a:srgbClr val="5C1EC4"/>
                </a:solidFill>
              </a:rPr>
              <a:t>Height 65’ </a:t>
            </a:r>
            <a:endParaRPr lang="en-US" sz="3600" b="1" dirty="0">
              <a:solidFill>
                <a:srgbClr val="FF0000"/>
              </a:solidFill>
            </a:endParaRPr>
          </a:p>
        </p:txBody>
      </p:sp>
      <p:sp>
        <p:nvSpPr>
          <p:cNvPr id="3" name="TextBox 2">
            <a:extLst>
              <a:ext uri="{FF2B5EF4-FFF2-40B4-BE49-F238E27FC236}">
                <a16:creationId xmlns:a16="http://schemas.microsoft.com/office/drawing/2014/main" id="{39B58314-B4F3-7172-2EF1-29DC9CFEAF50}"/>
              </a:ext>
            </a:extLst>
          </p:cNvPr>
          <p:cNvSpPr txBox="1"/>
          <p:nvPr/>
        </p:nvSpPr>
        <p:spPr>
          <a:xfrm>
            <a:off x="428102" y="1959243"/>
            <a:ext cx="6242520" cy="4585871"/>
          </a:xfrm>
          <a:prstGeom prst="rect">
            <a:avLst/>
          </a:prstGeom>
          <a:noFill/>
        </p:spPr>
        <p:txBody>
          <a:bodyPr wrap="square" rtlCol="0">
            <a:spAutoFit/>
          </a:bodyPr>
          <a:lstStyle/>
          <a:p>
            <a:r>
              <a:rPr lang="en-US" sz="3600" dirty="0"/>
              <a:t>Properties in median “couplet”</a:t>
            </a:r>
          </a:p>
          <a:p>
            <a:pPr marL="571500" indent="-571500">
              <a:buFont typeface="Arial" panose="020B0604020202020204" pitchFamily="34" charset="0"/>
              <a:buChar char="•"/>
            </a:pPr>
            <a:r>
              <a:rPr lang="en-US" sz="2800" dirty="0"/>
              <a:t>7-11</a:t>
            </a:r>
          </a:p>
          <a:p>
            <a:pPr marL="571500" indent="-571500">
              <a:buFont typeface="Arial" panose="020B0604020202020204" pitchFamily="34" charset="0"/>
              <a:buChar char="•"/>
            </a:pPr>
            <a:r>
              <a:rPr lang="en-US" sz="2800" dirty="0"/>
              <a:t>Vitamin Shoppe</a:t>
            </a:r>
          </a:p>
          <a:p>
            <a:pPr marL="571500" indent="-571500">
              <a:buFont typeface="Arial" panose="020B0604020202020204" pitchFamily="34" charset="0"/>
              <a:buChar char="•"/>
            </a:pPr>
            <a:r>
              <a:rPr lang="en-US" sz="2800" dirty="0"/>
              <a:t>McDonald’s</a:t>
            </a:r>
          </a:p>
          <a:p>
            <a:pPr marL="571500" indent="-571500">
              <a:buFont typeface="Arial" panose="020B0604020202020204" pitchFamily="34" charset="0"/>
              <a:buChar char="•"/>
            </a:pPr>
            <a:r>
              <a:rPr lang="en-US" sz="2800" dirty="0"/>
              <a:t>Papa John’s</a:t>
            </a:r>
          </a:p>
          <a:p>
            <a:endParaRPr lang="en-US" sz="3600" dirty="0"/>
          </a:p>
          <a:p>
            <a:r>
              <a:rPr lang="en-US" sz="3600" dirty="0"/>
              <a:t>Maximum Building FAR 2.25</a:t>
            </a:r>
          </a:p>
          <a:p>
            <a:r>
              <a:rPr lang="en-US" sz="3600" dirty="0"/>
              <a:t>Commercial Far is 1.5</a:t>
            </a:r>
          </a:p>
          <a:p>
            <a:r>
              <a:rPr lang="en-US" sz="3600" dirty="0"/>
              <a:t>Residential FAR is 1.5</a:t>
            </a:r>
          </a:p>
        </p:txBody>
      </p:sp>
      <p:pic>
        <p:nvPicPr>
          <p:cNvPr id="6" name="Picture 2">
            <a:extLst>
              <a:ext uri="{FF2B5EF4-FFF2-40B4-BE49-F238E27FC236}">
                <a16:creationId xmlns:a16="http://schemas.microsoft.com/office/drawing/2014/main" id="{A5913BC5-918F-5667-1681-94CE265D1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8386" y="2629425"/>
            <a:ext cx="5195512" cy="341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297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B1937-60D5-A4D9-BCC7-EA52BFD4D135}"/>
              </a:ext>
            </a:extLst>
          </p:cNvPr>
          <p:cNvSpPr>
            <a:spLocks noGrp="1"/>
          </p:cNvSpPr>
          <p:nvPr>
            <p:ph type="title"/>
          </p:nvPr>
        </p:nvSpPr>
        <p:spPr/>
        <p:txBody>
          <a:bodyPr/>
          <a:lstStyle/>
          <a:p>
            <a:r>
              <a:rPr lang="en-US" b="1" dirty="0">
                <a:solidFill>
                  <a:srgbClr val="00B050"/>
                </a:solidFill>
              </a:rPr>
              <a:t>PLAN FRAMEWORK</a:t>
            </a:r>
          </a:p>
        </p:txBody>
      </p:sp>
      <p:pic>
        <p:nvPicPr>
          <p:cNvPr id="7" name="Content Placeholder 6">
            <a:extLst>
              <a:ext uri="{FF2B5EF4-FFF2-40B4-BE49-F238E27FC236}">
                <a16:creationId xmlns:a16="http://schemas.microsoft.com/office/drawing/2014/main" id="{11247219-DE54-6A4D-0511-46F17DDBBE26}"/>
              </a:ext>
            </a:extLst>
          </p:cNvPr>
          <p:cNvPicPr>
            <a:picLocks noGrp="1" noChangeAspect="1"/>
          </p:cNvPicPr>
          <p:nvPr>
            <p:ph idx="1"/>
          </p:nvPr>
        </p:nvPicPr>
        <p:blipFill>
          <a:blip r:embed="rId2"/>
          <a:srcRect l="41676" t="27483" r="31669" b="27748"/>
          <a:stretch/>
        </p:blipFill>
        <p:spPr>
          <a:xfrm>
            <a:off x="940904" y="1422167"/>
            <a:ext cx="5367131" cy="5070708"/>
          </a:xfrm>
          <a:prstGeom prst="rect">
            <a:avLst/>
          </a:prstGeom>
        </p:spPr>
      </p:pic>
      <p:sp>
        <p:nvSpPr>
          <p:cNvPr id="8" name="TextBox 7">
            <a:extLst>
              <a:ext uri="{FF2B5EF4-FFF2-40B4-BE49-F238E27FC236}">
                <a16:creationId xmlns:a16="http://schemas.microsoft.com/office/drawing/2014/main" id="{96B8E798-105B-F764-0444-E4F468DC8176}"/>
              </a:ext>
            </a:extLst>
          </p:cNvPr>
          <p:cNvSpPr txBox="1"/>
          <p:nvPr/>
        </p:nvSpPr>
        <p:spPr>
          <a:xfrm>
            <a:off x="6541158" y="1422167"/>
            <a:ext cx="5650842" cy="4031873"/>
          </a:xfrm>
          <a:prstGeom prst="rect">
            <a:avLst/>
          </a:prstGeom>
          <a:noFill/>
        </p:spPr>
        <p:txBody>
          <a:bodyPr wrap="none" rtlCol="0">
            <a:spAutoFit/>
          </a:bodyPr>
          <a:lstStyle/>
          <a:p>
            <a:r>
              <a:rPr lang="en-US" sz="3200" dirty="0">
                <a:solidFill>
                  <a:srgbClr val="00B050"/>
                </a:solidFill>
              </a:rPr>
              <a:t>FOUR DISTRICTS in UBCP</a:t>
            </a:r>
          </a:p>
          <a:p>
            <a:pPr marL="285750" indent="-285750">
              <a:buFont typeface="Arial" panose="020B0604020202020204" pitchFamily="34" charset="0"/>
              <a:buChar char="•"/>
            </a:pPr>
            <a:r>
              <a:rPr lang="en-US" sz="3200" dirty="0"/>
              <a:t>3 Future BRT Stops</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solidFill>
                  <a:srgbClr val="00B050"/>
                </a:solidFill>
              </a:rPr>
              <a:t>NFCCA focus:</a:t>
            </a:r>
          </a:p>
          <a:p>
            <a:pPr marL="742950" lvl="1" indent="-285750">
              <a:buFont typeface="Arial" panose="020B0604020202020204" pitchFamily="34" charset="0"/>
              <a:buChar char="•"/>
            </a:pPr>
            <a:r>
              <a:rPr lang="en-US" sz="3200" dirty="0"/>
              <a:t>Arcola Ave District</a:t>
            </a:r>
          </a:p>
          <a:p>
            <a:pPr marL="742950" lvl="1" indent="-285750">
              <a:buFont typeface="Arial" panose="020B0604020202020204" pitchFamily="34" charset="0"/>
              <a:buChar char="•"/>
            </a:pPr>
            <a:r>
              <a:rPr lang="en-US" sz="3200" dirty="0"/>
              <a:t>Dennis Ave District</a:t>
            </a:r>
          </a:p>
          <a:p>
            <a:pPr marL="742950" lvl="1" indent="-285750">
              <a:buFont typeface="Arial" panose="020B0604020202020204" pitchFamily="34" charset="0"/>
              <a:buChar char="•"/>
            </a:pPr>
            <a:r>
              <a:rPr lang="en-US" sz="3200" dirty="0"/>
              <a:t>Four Corners “Town Center”</a:t>
            </a:r>
          </a:p>
          <a:p>
            <a:pPr marL="742950" lvl="1" indent="-285750">
              <a:buFont typeface="Arial" panose="020B0604020202020204" pitchFamily="34" charset="0"/>
              <a:buChar char="•"/>
            </a:pPr>
            <a:r>
              <a:rPr lang="en-US" sz="3200" dirty="0"/>
              <a:t>District</a:t>
            </a:r>
          </a:p>
        </p:txBody>
      </p:sp>
    </p:spTree>
    <p:extLst>
      <p:ext uri="{BB962C8B-B14F-4D97-AF65-F5344CB8AC3E}">
        <p14:creationId xmlns:p14="http://schemas.microsoft.com/office/powerpoint/2010/main" val="2538634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0D8AB-4954-13AE-1FF4-FCE773D8463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5D6DA99-DED3-8D30-3451-91461FA0600F}"/>
              </a:ext>
            </a:extLst>
          </p:cNvPr>
          <p:cNvSpPr txBox="1"/>
          <p:nvPr/>
        </p:nvSpPr>
        <p:spPr>
          <a:xfrm>
            <a:off x="455259" y="312315"/>
            <a:ext cx="8826775" cy="1938992"/>
          </a:xfrm>
          <a:prstGeom prst="rect">
            <a:avLst/>
          </a:prstGeom>
          <a:noFill/>
        </p:spPr>
        <p:txBody>
          <a:bodyPr wrap="none" rtlCol="0">
            <a:spAutoFit/>
          </a:bodyPr>
          <a:lstStyle/>
          <a:p>
            <a:r>
              <a:rPr lang="en-US" sz="4000" b="1" dirty="0">
                <a:solidFill>
                  <a:srgbClr val="00B050"/>
                </a:solidFill>
              </a:rPr>
              <a:t>Four Corners “Town Center”</a:t>
            </a:r>
          </a:p>
          <a:p>
            <a:r>
              <a:rPr lang="en-US" sz="4000" b="1" dirty="0">
                <a:solidFill>
                  <a:srgbClr val="00B050"/>
                </a:solidFill>
              </a:rPr>
              <a:t>Commercial Residential Town (CRT)</a:t>
            </a:r>
          </a:p>
          <a:p>
            <a:r>
              <a:rPr lang="en-US" sz="4000" b="1" dirty="0">
                <a:solidFill>
                  <a:srgbClr val="00B050"/>
                </a:solidFill>
              </a:rPr>
              <a:t>Mixed Use—Commercial and Residential</a:t>
            </a:r>
          </a:p>
        </p:txBody>
      </p:sp>
      <p:sp>
        <p:nvSpPr>
          <p:cNvPr id="8" name="TextBox 7">
            <a:extLst>
              <a:ext uri="{FF2B5EF4-FFF2-40B4-BE49-F238E27FC236}">
                <a16:creationId xmlns:a16="http://schemas.microsoft.com/office/drawing/2014/main" id="{C3A3CA9A-36EB-B927-4F5D-AD6C88AA03BE}"/>
              </a:ext>
            </a:extLst>
          </p:cNvPr>
          <p:cNvSpPr txBox="1"/>
          <p:nvPr/>
        </p:nvSpPr>
        <p:spPr>
          <a:xfrm>
            <a:off x="455259" y="2429522"/>
            <a:ext cx="10463136" cy="3539430"/>
          </a:xfrm>
          <a:prstGeom prst="rect">
            <a:avLst/>
          </a:prstGeom>
          <a:noFill/>
        </p:spPr>
        <p:txBody>
          <a:bodyPr wrap="square" rtlCol="0">
            <a:spAutoFit/>
          </a:bodyPr>
          <a:lstStyle/>
          <a:p>
            <a:r>
              <a:rPr lang="en-US" sz="4000" dirty="0"/>
              <a:t>At property sites elsewhere in the Four Corners “Town Center” the County Council set building height at 60 feet for the remaining CRT-zoned commercial/multifamily properties</a:t>
            </a:r>
          </a:p>
          <a:p>
            <a:pPr marL="571500" indent="-571500">
              <a:buFont typeface="Arial" panose="020B0604020202020204" pitchFamily="34" charset="0"/>
              <a:buChar char="•"/>
            </a:pPr>
            <a:r>
              <a:rPr lang="en-US" sz="3200" dirty="0"/>
              <a:t>Below the recommended heights adopted by the Planning Board, which ranged as high as 75 to 100 feet</a:t>
            </a:r>
          </a:p>
        </p:txBody>
      </p:sp>
    </p:spTree>
    <p:extLst>
      <p:ext uri="{BB962C8B-B14F-4D97-AF65-F5344CB8AC3E}">
        <p14:creationId xmlns:p14="http://schemas.microsoft.com/office/powerpoint/2010/main" val="2825637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16765-8959-9AA7-E99C-846AE4E1A00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28F0B71-8BB2-3712-5232-D278EE0CFA41}"/>
              </a:ext>
            </a:extLst>
          </p:cNvPr>
          <p:cNvSpPr txBox="1"/>
          <p:nvPr/>
        </p:nvSpPr>
        <p:spPr>
          <a:xfrm>
            <a:off x="455259" y="312315"/>
            <a:ext cx="8826775" cy="1938992"/>
          </a:xfrm>
          <a:prstGeom prst="rect">
            <a:avLst/>
          </a:prstGeom>
          <a:noFill/>
        </p:spPr>
        <p:txBody>
          <a:bodyPr wrap="none" rtlCol="0">
            <a:spAutoFit/>
          </a:bodyPr>
          <a:lstStyle/>
          <a:p>
            <a:r>
              <a:rPr lang="en-US" sz="4000" b="1" dirty="0">
                <a:solidFill>
                  <a:srgbClr val="00B050"/>
                </a:solidFill>
              </a:rPr>
              <a:t>Four Corners “Town Center”</a:t>
            </a:r>
          </a:p>
          <a:p>
            <a:r>
              <a:rPr lang="en-US" sz="4000" b="1" dirty="0">
                <a:solidFill>
                  <a:srgbClr val="00B050"/>
                </a:solidFill>
              </a:rPr>
              <a:t>Commercial Residential Town (CRT)</a:t>
            </a:r>
          </a:p>
          <a:p>
            <a:r>
              <a:rPr lang="en-US" sz="4000" b="1" dirty="0">
                <a:solidFill>
                  <a:srgbClr val="00B050"/>
                </a:solidFill>
              </a:rPr>
              <a:t>Mixed Use—Commercial and Residential</a:t>
            </a:r>
          </a:p>
        </p:txBody>
      </p:sp>
      <p:sp>
        <p:nvSpPr>
          <p:cNvPr id="5" name="TextBox 4">
            <a:extLst>
              <a:ext uri="{FF2B5EF4-FFF2-40B4-BE49-F238E27FC236}">
                <a16:creationId xmlns:a16="http://schemas.microsoft.com/office/drawing/2014/main" id="{5C5FD3E2-E4F1-76B1-61E2-7EA5332B6525}"/>
              </a:ext>
            </a:extLst>
          </p:cNvPr>
          <p:cNvSpPr txBox="1"/>
          <p:nvPr/>
        </p:nvSpPr>
        <p:spPr>
          <a:xfrm>
            <a:off x="8106225" y="6019276"/>
            <a:ext cx="2241832" cy="646331"/>
          </a:xfrm>
          <a:prstGeom prst="rect">
            <a:avLst/>
          </a:prstGeom>
          <a:noFill/>
        </p:spPr>
        <p:txBody>
          <a:bodyPr wrap="none" rtlCol="0">
            <a:spAutoFit/>
          </a:bodyPr>
          <a:lstStyle/>
          <a:p>
            <a:r>
              <a:rPr lang="en-US" sz="3600" b="1" dirty="0">
                <a:solidFill>
                  <a:srgbClr val="5C1EC4"/>
                </a:solidFill>
              </a:rPr>
              <a:t>Height 60’ </a:t>
            </a:r>
            <a:endParaRPr lang="en-US" sz="3600" b="1" dirty="0">
              <a:solidFill>
                <a:srgbClr val="FF0000"/>
              </a:solidFill>
            </a:endParaRPr>
          </a:p>
        </p:txBody>
      </p:sp>
      <p:sp>
        <p:nvSpPr>
          <p:cNvPr id="3" name="TextBox 2">
            <a:extLst>
              <a:ext uri="{FF2B5EF4-FFF2-40B4-BE49-F238E27FC236}">
                <a16:creationId xmlns:a16="http://schemas.microsoft.com/office/drawing/2014/main" id="{30005A14-0C55-1B95-477F-0100D3DF9531}"/>
              </a:ext>
            </a:extLst>
          </p:cNvPr>
          <p:cNvSpPr txBox="1"/>
          <p:nvPr/>
        </p:nvSpPr>
        <p:spPr>
          <a:xfrm>
            <a:off x="337287" y="2477399"/>
            <a:ext cx="6275324" cy="3416320"/>
          </a:xfrm>
          <a:prstGeom prst="rect">
            <a:avLst/>
          </a:prstGeom>
          <a:noFill/>
        </p:spPr>
        <p:txBody>
          <a:bodyPr wrap="square" rtlCol="0">
            <a:spAutoFit/>
          </a:bodyPr>
          <a:lstStyle/>
          <a:p>
            <a:r>
              <a:rPr lang="en-US" sz="3600" dirty="0"/>
              <a:t>Various commercial properties 105 – 111 University Blvd West</a:t>
            </a:r>
          </a:p>
          <a:p>
            <a:endParaRPr lang="en-US" sz="3600" kern="100" dirty="0">
              <a:solidFill>
                <a:srgbClr val="000000"/>
              </a:solidFill>
              <a:ea typeface="Calibri" panose="020F0502020204030204" pitchFamily="34" charset="0"/>
              <a:cs typeface="Calibri" panose="020F0502020204030204" pitchFamily="34" charset="0"/>
            </a:endParaRPr>
          </a:p>
          <a:p>
            <a:r>
              <a:rPr lang="en-US" sz="3600" kern="100" dirty="0">
                <a:solidFill>
                  <a:srgbClr val="000000"/>
                </a:solidFill>
                <a:ea typeface="Calibri" panose="020F0502020204030204" pitchFamily="34" charset="0"/>
                <a:cs typeface="Calibri" panose="020F0502020204030204" pitchFamily="34" charset="0"/>
              </a:rPr>
              <a:t>Maximum Building FAR is 2.25</a:t>
            </a:r>
          </a:p>
          <a:p>
            <a:r>
              <a:rPr lang="en-US" sz="3600" kern="100" dirty="0">
                <a:solidFill>
                  <a:srgbClr val="000000"/>
                </a:solidFill>
                <a:cs typeface="Calibri" panose="020F0502020204030204" pitchFamily="34" charset="0"/>
              </a:rPr>
              <a:t>Commercial FAR is 1.5</a:t>
            </a:r>
          </a:p>
          <a:p>
            <a:r>
              <a:rPr lang="en-US" sz="3600" kern="100" dirty="0">
                <a:solidFill>
                  <a:srgbClr val="000000"/>
                </a:solidFill>
                <a:cs typeface="Calibri" panose="020F0502020204030204" pitchFamily="34" charset="0"/>
              </a:rPr>
              <a:t>Residential FAR is 1.5</a:t>
            </a:r>
            <a:endParaRPr lang="en-US" sz="3600" dirty="0"/>
          </a:p>
        </p:txBody>
      </p:sp>
      <p:pic>
        <p:nvPicPr>
          <p:cNvPr id="3076" name="Picture 4" descr="Rendering of The Standard on Bond">
            <a:extLst>
              <a:ext uri="{FF2B5EF4-FFF2-40B4-BE49-F238E27FC236}">
                <a16:creationId xmlns:a16="http://schemas.microsoft.com/office/drawing/2014/main" id="{1F5C8F02-A65D-556C-8C60-23206A46BC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1835" y="2682957"/>
            <a:ext cx="5630611" cy="3167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339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E739E-FCBB-357F-0A0D-FBF54FBAC3E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FC2A0A3-D82B-2CEE-F2A3-2ED717EAA4BE}"/>
              </a:ext>
            </a:extLst>
          </p:cNvPr>
          <p:cNvSpPr txBox="1"/>
          <p:nvPr/>
        </p:nvSpPr>
        <p:spPr>
          <a:xfrm>
            <a:off x="455259" y="312315"/>
            <a:ext cx="8826775" cy="1938992"/>
          </a:xfrm>
          <a:prstGeom prst="rect">
            <a:avLst/>
          </a:prstGeom>
          <a:noFill/>
        </p:spPr>
        <p:txBody>
          <a:bodyPr wrap="none" rtlCol="0">
            <a:spAutoFit/>
          </a:bodyPr>
          <a:lstStyle/>
          <a:p>
            <a:r>
              <a:rPr lang="en-US" sz="4000" b="1" dirty="0">
                <a:solidFill>
                  <a:srgbClr val="00B050"/>
                </a:solidFill>
              </a:rPr>
              <a:t>Four Corners “Town Center”</a:t>
            </a:r>
          </a:p>
          <a:p>
            <a:r>
              <a:rPr lang="en-US" sz="4000" b="1" dirty="0">
                <a:solidFill>
                  <a:srgbClr val="00B050"/>
                </a:solidFill>
              </a:rPr>
              <a:t>Commercial Residential Town (CRT)</a:t>
            </a:r>
          </a:p>
          <a:p>
            <a:r>
              <a:rPr lang="en-US" sz="4000" b="1" dirty="0">
                <a:solidFill>
                  <a:srgbClr val="00B050"/>
                </a:solidFill>
              </a:rPr>
              <a:t>Mixed Use—Commercial and Residential</a:t>
            </a:r>
          </a:p>
        </p:txBody>
      </p:sp>
      <p:sp>
        <p:nvSpPr>
          <p:cNvPr id="5" name="TextBox 4">
            <a:extLst>
              <a:ext uri="{FF2B5EF4-FFF2-40B4-BE49-F238E27FC236}">
                <a16:creationId xmlns:a16="http://schemas.microsoft.com/office/drawing/2014/main" id="{5EFA4F9D-3893-DBA4-264C-31BCB995118D}"/>
              </a:ext>
            </a:extLst>
          </p:cNvPr>
          <p:cNvSpPr txBox="1"/>
          <p:nvPr/>
        </p:nvSpPr>
        <p:spPr>
          <a:xfrm>
            <a:off x="8106225" y="6019276"/>
            <a:ext cx="2241832" cy="646331"/>
          </a:xfrm>
          <a:prstGeom prst="rect">
            <a:avLst/>
          </a:prstGeom>
          <a:noFill/>
        </p:spPr>
        <p:txBody>
          <a:bodyPr wrap="none" rtlCol="0">
            <a:spAutoFit/>
          </a:bodyPr>
          <a:lstStyle/>
          <a:p>
            <a:r>
              <a:rPr lang="en-US" sz="3600" b="1" dirty="0">
                <a:solidFill>
                  <a:srgbClr val="5C1EC4"/>
                </a:solidFill>
              </a:rPr>
              <a:t>Height 60’ </a:t>
            </a:r>
            <a:endParaRPr lang="en-US" sz="3600" b="1" dirty="0">
              <a:solidFill>
                <a:srgbClr val="FF0000"/>
              </a:solidFill>
            </a:endParaRPr>
          </a:p>
        </p:txBody>
      </p:sp>
      <p:sp>
        <p:nvSpPr>
          <p:cNvPr id="3" name="TextBox 2">
            <a:extLst>
              <a:ext uri="{FF2B5EF4-FFF2-40B4-BE49-F238E27FC236}">
                <a16:creationId xmlns:a16="http://schemas.microsoft.com/office/drawing/2014/main" id="{FE9DCE96-0B83-AC99-98D7-6E202BC4A765}"/>
              </a:ext>
            </a:extLst>
          </p:cNvPr>
          <p:cNvSpPr txBox="1"/>
          <p:nvPr/>
        </p:nvSpPr>
        <p:spPr>
          <a:xfrm>
            <a:off x="337287" y="2477399"/>
            <a:ext cx="6275324" cy="3416320"/>
          </a:xfrm>
          <a:prstGeom prst="rect">
            <a:avLst/>
          </a:prstGeom>
          <a:noFill/>
        </p:spPr>
        <p:txBody>
          <a:bodyPr wrap="square" rtlCol="0">
            <a:spAutoFit/>
          </a:bodyPr>
          <a:lstStyle/>
          <a:p>
            <a:r>
              <a:rPr lang="en-US" sz="3600" dirty="0"/>
              <a:t>Citgo Station – 101 University Blvd West</a:t>
            </a:r>
          </a:p>
          <a:p>
            <a:endParaRPr lang="en-US" sz="3600" kern="100" dirty="0">
              <a:solidFill>
                <a:srgbClr val="000000"/>
              </a:solidFill>
              <a:ea typeface="Calibri" panose="020F0502020204030204" pitchFamily="34" charset="0"/>
              <a:cs typeface="Calibri" panose="020F0502020204030204" pitchFamily="34" charset="0"/>
            </a:endParaRPr>
          </a:p>
          <a:p>
            <a:r>
              <a:rPr lang="en-US" sz="3600" kern="100" dirty="0">
                <a:solidFill>
                  <a:srgbClr val="000000"/>
                </a:solidFill>
                <a:ea typeface="Calibri" panose="020F0502020204030204" pitchFamily="34" charset="0"/>
                <a:cs typeface="Calibri" panose="020F0502020204030204" pitchFamily="34" charset="0"/>
              </a:rPr>
              <a:t>Maximum Building FAR is 2.25</a:t>
            </a:r>
          </a:p>
          <a:p>
            <a:r>
              <a:rPr lang="en-US" sz="3600" kern="100" dirty="0">
                <a:solidFill>
                  <a:srgbClr val="000000"/>
                </a:solidFill>
                <a:cs typeface="Calibri" panose="020F0502020204030204" pitchFamily="34" charset="0"/>
              </a:rPr>
              <a:t>Commercial FAR is 1.5</a:t>
            </a:r>
          </a:p>
          <a:p>
            <a:r>
              <a:rPr lang="en-US" sz="3600" kern="100" dirty="0">
                <a:solidFill>
                  <a:srgbClr val="000000"/>
                </a:solidFill>
                <a:cs typeface="Calibri" panose="020F0502020204030204" pitchFamily="34" charset="0"/>
              </a:rPr>
              <a:t>Residential FAR is 1.5</a:t>
            </a:r>
            <a:endParaRPr lang="en-US" sz="3600" dirty="0"/>
          </a:p>
        </p:txBody>
      </p:sp>
      <p:pic>
        <p:nvPicPr>
          <p:cNvPr id="6" name="Picture 4" descr="Rendering of The Standard on Bond">
            <a:extLst>
              <a:ext uri="{FF2B5EF4-FFF2-40B4-BE49-F238E27FC236}">
                <a16:creationId xmlns:a16="http://schemas.microsoft.com/office/drawing/2014/main" id="{CEE5B606-DF24-E6DD-7733-CE5850882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4102" y="2551682"/>
            <a:ext cx="5630611" cy="3167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9668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C5E00-0AD6-2706-A2BC-5E825EA073A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8FD4392-7BC0-45AE-55C2-E7DEE8D827A7}"/>
              </a:ext>
            </a:extLst>
          </p:cNvPr>
          <p:cNvSpPr txBox="1"/>
          <p:nvPr/>
        </p:nvSpPr>
        <p:spPr>
          <a:xfrm>
            <a:off x="455259" y="312315"/>
            <a:ext cx="8826775" cy="1938992"/>
          </a:xfrm>
          <a:prstGeom prst="rect">
            <a:avLst/>
          </a:prstGeom>
          <a:noFill/>
        </p:spPr>
        <p:txBody>
          <a:bodyPr wrap="none" rtlCol="0">
            <a:spAutoFit/>
          </a:bodyPr>
          <a:lstStyle/>
          <a:p>
            <a:r>
              <a:rPr lang="en-US" sz="4000" b="1" dirty="0">
                <a:solidFill>
                  <a:srgbClr val="00B050"/>
                </a:solidFill>
              </a:rPr>
              <a:t>Four Corners “Town Center”</a:t>
            </a:r>
          </a:p>
          <a:p>
            <a:r>
              <a:rPr lang="en-US" sz="4000" b="1" dirty="0">
                <a:solidFill>
                  <a:srgbClr val="00B050"/>
                </a:solidFill>
              </a:rPr>
              <a:t>Commercial Residential Town (CRT)</a:t>
            </a:r>
          </a:p>
          <a:p>
            <a:r>
              <a:rPr lang="en-US" sz="4000" b="1" dirty="0">
                <a:solidFill>
                  <a:srgbClr val="00B050"/>
                </a:solidFill>
              </a:rPr>
              <a:t>Mixed Use—Commercial and Residential</a:t>
            </a:r>
          </a:p>
        </p:txBody>
      </p:sp>
      <p:sp>
        <p:nvSpPr>
          <p:cNvPr id="5" name="TextBox 4">
            <a:extLst>
              <a:ext uri="{FF2B5EF4-FFF2-40B4-BE49-F238E27FC236}">
                <a16:creationId xmlns:a16="http://schemas.microsoft.com/office/drawing/2014/main" id="{B07E5DD9-54ED-1584-3829-167461F680EA}"/>
              </a:ext>
            </a:extLst>
          </p:cNvPr>
          <p:cNvSpPr txBox="1"/>
          <p:nvPr/>
        </p:nvSpPr>
        <p:spPr>
          <a:xfrm>
            <a:off x="8106225" y="6019276"/>
            <a:ext cx="2241832" cy="646331"/>
          </a:xfrm>
          <a:prstGeom prst="rect">
            <a:avLst/>
          </a:prstGeom>
          <a:noFill/>
        </p:spPr>
        <p:txBody>
          <a:bodyPr wrap="none" rtlCol="0">
            <a:spAutoFit/>
          </a:bodyPr>
          <a:lstStyle/>
          <a:p>
            <a:r>
              <a:rPr lang="en-US" sz="3600" b="1" dirty="0">
                <a:solidFill>
                  <a:srgbClr val="5C1EC4"/>
                </a:solidFill>
              </a:rPr>
              <a:t>Height 60’ </a:t>
            </a:r>
            <a:endParaRPr lang="en-US" sz="3600" b="1" dirty="0">
              <a:solidFill>
                <a:srgbClr val="FF0000"/>
              </a:solidFill>
            </a:endParaRPr>
          </a:p>
        </p:txBody>
      </p:sp>
      <p:sp>
        <p:nvSpPr>
          <p:cNvPr id="3" name="TextBox 2">
            <a:extLst>
              <a:ext uri="{FF2B5EF4-FFF2-40B4-BE49-F238E27FC236}">
                <a16:creationId xmlns:a16="http://schemas.microsoft.com/office/drawing/2014/main" id="{BD3B32FD-F366-CD09-9747-A4E54C33E6BC}"/>
              </a:ext>
            </a:extLst>
          </p:cNvPr>
          <p:cNvSpPr txBox="1"/>
          <p:nvPr/>
        </p:nvSpPr>
        <p:spPr>
          <a:xfrm>
            <a:off x="350328" y="2602956"/>
            <a:ext cx="6275324" cy="3293209"/>
          </a:xfrm>
          <a:prstGeom prst="rect">
            <a:avLst/>
          </a:prstGeom>
          <a:noFill/>
        </p:spPr>
        <p:txBody>
          <a:bodyPr wrap="square" rtlCol="0">
            <a:spAutoFit/>
          </a:bodyPr>
          <a:lstStyle/>
          <a:p>
            <a:r>
              <a:rPr lang="en-US" sz="3200" dirty="0"/>
              <a:t>Shell Station—10144 Colesville Road</a:t>
            </a:r>
          </a:p>
          <a:p>
            <a:r>
              <a:rPr lang="en-US" sz="3200" dirty="0"/>
              <a:t>Substation—110 Sutherland Road</a:t>
            </a:r>
          </a:p>
          <a:p>
            <a:endParaRPr lang="en-US" sz="3600" kern="100" dirty="0">
              <a:solidFill>
                <a:srgbClr val="000000"/>
              </a:solidFill>
              <a:ea typeface="Calibri" panose="020F0502020204030204" pitchFamily="34" charset="0"/>
              <a:cs typeface="Calibri" panose="020F0502020204030204" pitchFamily="34" charset="0"/>
            </a:endParaRPr>
          </a:p>
          <a:p>
            <a:r>
              <a:rPr lang="en-US" sz="3600" kern="100" dirty="0">
                <a:solidFill>
                  <a:srgbClr val="000000"/>
                </a:solidFill>
                <a:ea typeface="Calibri" panose="020F0502020204030204" pitchFamily="34" charset="0"/>
                <a:cs typeface="Calibri" panose="020F0502020204030204" pitchFamily="34" charset="0"/>
              </a:rPr>
              <a:t>Maximum Building FAR is 2.25</a:t>
            </a:r>
          </a:p>
          <a:p>
            <a:r>
              <a:rPr lang="en-US" sz="3600" kern="100" dirty="0">
                <a:solidFill>
                  <a:srgbClr val="000000"/>
                </a:solidFill>
                <a:cs typeface="Calibri" panose="020F0502020204030204" pitchFamily="34" charset="0"/>
              </a:rPr>
              <a:t>Commercial FAR is 1.5</a:t>
            </a:r>
          </a:p>
          <a:p>
            <a:r>
              <a:rPr lang="en-US" sz="3600" kern="100" dirty="0">
                <a:solidFill>
                  <a:srgbClr val="000000"/>
                </a:solidFill>
                <a:cs typeface="Calibri" panose="020F0502020204030204" pitchFamily="34" charset="0"/>
              </a:rPr>
              <a:t>Residential FAR is 1.5</a:t>
            </a:r>
            <a:endParaRPr lang="en-US" sz="3600" dirty="0"/>
          </a:p>
        </p:txBody>
      </p:sp>
      <p:pic>
        <p:nvPicPr>
          <p:cNvPr id="6" name="Picture 4" descr="Rendering of The Standard on Bond">
            <a:extLst>
              <a:ext uri="{FF2B5EF4-FFF2-40B4-BE49-F238E27FC236}">
                <a16:creationId xmlns:a16="http://schemas.microsoft.com/office/drawing/2014/main" id="{E09EB2B5-F291-AD97-D5ED-A2DA9EB442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3128" y="2742675"/>
            <a:ext cx="5357811" cy="3013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858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4941B-B975-78D2-1FFB-F90A05CFFA1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B3A456C-C17D-FE92-7B51-2A753B3C2579}"/>
              </a:ext>
            </a:extLst>
          </p:cNvPr>
          <p:cNvSpPr txBox="1"/>
          <p:nvPr/>
        </p:nvSpPr>
        <p:spPr>
          <a:xfrm>
            <a:off x="455259" y="312315"/>
            <a:ext cx="8826775" cy="1938992"/>
          </a:xfrm>
          <a:prstGeom prst="rect">
            <a:avLst/>
          </a:prstGeom>
          <a:noFill/>
        </p:spPr>
        <p:txBody>
          <a:bodyPr wrap="none" rtlCol="0">
            <a:spAutoFit/>
          </a:bodyPr>
          <a:lstStyle/>
          <a:p>
            <a:r>
              <a:rPr lang="en-US" sz="4000" b="1" dirty="0">
                <a:solidFill>
                  <a:srgbClr val="00B050"/>
                </a:solidFill>
              </a:rPr>
              <a:t>Four Corners “Town Center”</a:t>
            </a:r>
          </a:p>
          <a:p>
            <a:r>
              <a:rPr lang="en-US" sz="4000" b="1" dirty="0">
                <a:solidFill>
                  <a:srgbClr val="00B050"/>
                </a:solidFill>
              </a:rPr>
              <a:t>Commercial Residential Town (CRT)</a:t>
            </a:r>
          </a:p>
          <a:p>
            <a:r>
              <a:rPr lang="en-US" sz="4000" b="1" dirty="0">
                <a:solidFill>
                  <a:srgbClr val="00B050"/>
                </a:solidFill>
              </a:rPr>
              <a:t>Mixed Use—Commercial and Residential</a:t>
            </a:r>
          </a:p>
        </p:txBody>
      </p:sp>
      <p:sp>
        <p:nvSpPr>
          <p:cNvPr id="5" name="TextBox 4">
            <a:extLst>
              <a:ext uri="{FF2B5EF4-FFF2-40B4-BE49-F238E27FC236}">
                <a16:creationId xmlns:a16="http://schemas.microsoft.com/office/drawing/2014/main" id="{9C2619A0-7453-91A5-487B-B8A192C432EE}"/>
              </a:ext>
            </a:extLst>
          </p:cNvPr>
          <p:cNvSpPr txBox="1"/>
          <p:nvPr/>
        </p:nvSpPr>
        <p:spPr>
          <a:xfrm>
            <a:off x="7721894" y="6141224"/>
            <a:ext cx="2241832" cy="646331"/>
          </a:xfrm>
          <a:prstGeom prst="rect">
            <a:avLst/>
          </a:prstGeom>
          <a:noFill/>
        </p:spPr>
        <p:txBody>
          <a:bodyPr wrap="none" rtlCol="0">
            <a:spAutoFit/>
          </a:bodyPr>
          <a:lstStyle/>
          <a:p>
            <a:r>
              <a:rPr lang="en-US" sz="3600" b="1" dirty="0">
                <a:solidFill>
                  <a:srgbClr val="5C1EC4"/>
                </a:solidFill>
              </a:rPr>
              <a:t>Height 60’ </a:t>
            </a:r>
            <a:endParaRPr lang="en-US" sz="3600" b="1" dirty="0">
              <a:solidFill>
                <a:srgbClr val="FF0000"/>
              </a:solidFill>
            </a:endParaRPr>
          </a:p>
        </p:txBody>
      </p:sp>
      <p:sp>
        <p:nvSpPr>
          <p:cNvPr id="3" name="TextBox 2">
            <a:extLst>
              <a:ext uri="{FF2B5EF4-FFF2-40B4-BE49-F238E27FC236}">
                <a16:creationId xmlns:a16="http://schemas.microsoft.com/office/drawing/2014/main" id="{952FEED0-1FC3-42FE-7F96-12D17E24B9D6}"/>
              </a:ext>
            </a:extLst>
          </p:cNvPr>
          <p:cNvSpPr txBox="1"/>
          <p:nvPr/>
        </p:nvSpPr>
        <p:spPr>
          <a:xfrm>
            <a:off x="166058" y="2536028"/>
            <a:ext cx="5587042" cy="3724096"/>
          </a:xfrm>
          <a:prstGeom prst="rect">
            <a:avLst/>
          </a:prstGeom>
          <a:noFill/>
        </p:spPr>
        <p:txBody>
          <a:bodyPr wrap="square" rtlCol="0">
            <a:spAutoFit/>
          </a:bodyPr>
          <a:lstStyle/>
          <a:p>
            <a:r>
              <a:rPr lang="en-US" sz="3600" dirty="0" err="1"/>
              <a:t>Woodmoor</a:t>
            </a:r>
            <a:r>
              <a:rPr lang="en-US" sz="3600" dirty="0"/>
              <a:t> Shopping Center</a:t>
            </a:r>
          </a:p>
          <a:p>
            <a:pPr marL="457200" indent="-457200">
              <a:buFont typeface="Arial" panose="020B0604020202020204" pitchFamily="34" charset="0"/>
              <a:buChar char="•"/>
            </a:pPr>
            <a:r>
              <a:rPr lang="en-US" sz="2800" dirty="0"/>
              <a:t>Recommend evaluating for historic preservation listing</a:t>
            </a:r>
          </a:p>
          <a:p>
            <a:endParaRPr lang="en-US" sz="3600" dirty="0"/>
          </a:p>
          <a:p>
            <a:r>
              <a:rPr lang="en-US" sz="3600" dirty="0"/>
              <a:t>Maximum Building FAR is 2.0</a:t>
            </a:r>
          </a:p>
          <a:p>
            <a:r>
              <a:rPr lang="en-US" sz="3600" dirty="0"/>
              <a:t>Commercial Far is 1.5</a:t>
            </a:r>
          </a:p>
          <a:p>
            <a:r>
              <a:rPr lang="en-US" sz="3600" dirty="0"/>
              <a:t>Residential FAR is 1.5</a:t>
            </a:r>
          </a:p>
        </p:txBody>
      </p:sp>
      <p:pic>
        <p:nvPicPr>
          <p:cNvPr id="6" name="Picture 4" descr="Rendering of The Standard on Bond">
            <a:extLst>
              <a:ext uri="{FF2B5EF4-FFF2-40B4-BE49-F238E27FC236}">
                <a16:creationId xmlns:a16="http://schemas.microsoft.com/office/drawing/2014/main" id="{808B2C08-7C61-BFD7-A294-70E2B074DE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1835" y="2682957"/>
            <a:ext cx="5630611" cy="3167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700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50DF4-36C5-E065-4568-1C499BC40EE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F81406E-B38E-D6C0-3ED8-2C6398E8E068}"/>
              </a:ext>
            </a:extLst>
          </p:cNvPr>
          <p:cNvSpPr txBox="1"/>
          <p:nvPr/>
        </p:nvSpPr>
        <p:spPr>
          <a:xfrm>
            <a:off x="455259" y="312315"/>
            <a:ext cx="8826775" cy="1938992"/>
          </a:xfrm>
          <a:prstGeom prst="rect">
            <a:avLst/>
          </a:prstGeom>
          <a:noFill/>
        </p:spPr>
        <p:txBody>
          <a:bodyPr wrap="none" rtlCol="0">
            <a:spAutoFit/>
          </a:bodyPr>
          <a:lstStyle/>
          <a:p>
            <a:r>
              <a:rPr lang="en-US" sz="4000" b="1" dirty="0">
                <a:solidFill>
                  <a:srgbClr val="00B050"/>
                </a:solidFill>
              </a:rPr>
              <a:t>Four Corners “Town Center”</a:t>
            </a:r>
          </a:p>
          <a:p>
            <a:r>
              <a:rPr lang="en-US" sz="4000" b="1" dirty="0">
                <a:solidFill>
                  <a:srgbClr val="00B050"/>
                </a:solidFill>
              </a:rPr>
              <a:t>Commercial Residential Town (CRT)</a:t>
            </a:r>
          </a:p>
          <a:p>
            <a:r>
              <a:rPr lang="en-US" sz="4000" b="1" dirty="0">
                <a:solidFill>
                  <a:srgbClr val="00B050"/>
                </a:solidFill>
              </a:rPr>
              <a:t>Mixed Use—Commercial and Residential</a:t>
            </a:r>
          </a:p>
        </p:txBody>
      </p:sp>
      <p:sp>
        <p:nvSpPr>
          <p:cNvPr id="5" name="TextBox 4">
            <a:extLst>
              <a:ext uri="{FF2B5EF4-FFF2-40B4-BE49-F238E27FC236}">
                <a16:creationId xmlns:a16="http://schemas.microsoft.com/office/drawing/2014/main" id="{31E24D94-9E44-E58A-7CCA-DAF82F1E6455}"/>
              </a:ext>
            </a:extLst>
          </p:cNvPr>
          <p:cNvSpPr txBox="1"/>
          <p:nvPr/>
        </p:nvSpPr>
        <p:spPr>
          <a:xfrm>
            <a:off x="8161117" y="5964449"/>
            <a:ext cx="2241832" cy="646331"/>
          </a:xfrm>
          <a:prstGeom prst="rect">
            <a:avLst/>
          </a:prstGeom>
          <a:noFill/>
        </p:spPr>
        <p:txBody>
          <a:bodyPr wrap="none" rtlCol="0">
            <a:spAutoFit/>
          </a:bodyPr>
          <a:lstStyle/>
          <a:p>
            <a:r>
              <a:rPr lang="en-US" sz="3600" b="1" dirty="0">
                <a:solidFill>
                  <a:srgbClr val="5C1EC4"/>
                </a:solidFill>
              </a:rPr>
              <a:t>Height 60’ </a:t>
            </a:r>
            <a:endParaRPr lang="en-US" sz="3600" b="1" dirty="0">
              <a:solidFill>
                <a:srgbClr val="FF0000"/>
              </a:solidFill>
            </a:endParaRPr>
          </a:p>
        </p:txBody>
      </p:sp>
      <p:sp>
        <p:nvSpPr>
          <p:cNvPr id="3" name="TextBox 2">
            <a:extLst>
              <a:ext uri="{FF2B5EF4-FFF2-40B4-BE49-F238E27FC236}">
                <a16:creationId xmlns:a16="http://schemas.microsoft.com/office/drawing/2014/main" id="{9CDB4110-C47D-2280-8134-B7625710ABF0}"/>
              </a:ext>
            </a:extLst>
          </p:cNvPr>
          <p:cNvSpPr txBox="1"/>
          <p:nvPr/>
        </p:nvSpPr>
        <p:spPr>
          <a:xfrm>
            <a:off x="455259" y="2251307"/>
            <a:ext cx="6201485" cy="4616648"/>
          </a:xfrm>
          <a:prstGeom prst="rect">
            <a:avLst/>
          </a:prstGeom>
          <a:noFill/>
        </p:spPr>
        <p:txBody>
          <a:bodyPr wrap="square" rtlCol="0">
            <a:spAutoFit/>
          </a:bodyPr>
          <a:lstStyle/>
          <a:p>
            <a:r>
              <a:rPr lang="en-US" sz="3600" dirty="0"/>
              <a:t>Sites 100, 110 and 112 </a:t>
            </a:r>
          </a:p>
          <a:p>
            <a:r>
              <a:rPr lang="en-US" sz="3600" dirty="0"/>
              <a:t>University Boulevard West</a:t>
            </a:r>
          </a:p>
          <a:p>
            <a:pPr marL="457200" indent="-457200">
              <a:buFont typeface="Arial" panose="020B0604020202020204" pitchFamily="34" charset="0"/>
              <a:buChar char="•"/>
            </a:pPr>
            <a:r>
              <a:rPr lang="en-US" sz="3200" dirty="0"/>
              <a:t>U.S. Postal Service office</a:t>
            </a:r>
          </a:p>
          <a:p>
            <a:pPr marL="457200" indent="-457200">
              <a:buFont typeface="Arial" panose="020B0604020202020204" pitchFamily="34" charset="0"/>
              <a:buChar char="•"/>
            </a:pPr>
            <a:r>
              <a:rPr lang="en-US" sz="3200" kern="100" dirty="0">
                <a:solidFill>
                  <a:srgbClr val="000000"/>
                </a:solidFill>
                <a:ea typeface="Calibri" panose="020F0502020204030204" pitchFamily="34" charset="0"/>
                <a:cs typeface="Calibri" panose="020F0502020204030204" pitchFamily="34" charset="0"/>
              </a:rPr>
              <a:t>BP auto service</a:t>
            </a:r>
          </a:p>
          <a:p>
            <a:pPr marL="457200" indent="-457200">
              <a:buFont typeface="Arial" panose="020B0604020202020204" pitchFamily="34" charset="0"/>
              <a:buChar char="•"/>
            </a:pPr>
            <a:r>
              <a:rPr lang="en-US" sz="3200" kern="100" dirty="0">
                <a:solidFill>
                  <a:srgbClr val="000000"/>
                </a:solidFill>
                <a:ea typeface="Calibri" panose="020F0502020204030204" pitchFamily="34" charset="0"/>
                <a:cs typeface="Calibri" panose="020F0502020204030204" pitchFamily="34" charset="0"/>
              </a:rPr>
              <a:t>Shell gas station</a:t>
            </a:r>
            <a:endParaRPr lang="en-US" sz="3600" kern="100" dirty="0">
              <a:solidFill>
                <a:srgbClr val="000000"/>
              </a:solidFill>
              <a:ea typeface="Calibri" panose="020F0502020204030204" pitchFamily="34" charset="0"/>
              <a:cs typeface="Calibri" panose="020F0502020204030204" pitchFamily="34" charset="0"/>
            </a:endParaRPr>
          </a:p>
          <a:p>
            <a:r>
              <a:rPr lang="en-US" sz="3600" kern="100" dirty="0">
                <a:solidFill>
                  <a:srgbClr val="000000"/>
                </a:solidFill>
                <a:ea typeface="Calibri" panose="020F0502020204030204" pitchFamily="34" charset="0"/>
                <a:cs typeface="Calibri" panose="020F0502020204030204" pitchFamily="34" charset="0"/>
              </a:rPr>
              <a:t>Maximum Building FAR is 2.25</a:t>
            </a:r>
          </a:p>
          <a:p>
            <a:r>
              <a:rPr lang="en-US" sz="3600" kern="100" dirty="0">
                <a:solidFill>
                  <a:srgbClr val="000000"/>
                </a:solidFill>
                <a:cs typeface="Calibri" panose="020F0502020204030204" pitchFamily="34" charset="0"/>
              </a:rPr>
              <a:t>Commercial FAR is 1.5</a:t>
            </a:r>
          </a:p>
          <a:p>
            <a:r>
              <a:rPr lang="en-US" sz="3600" kern="100" dirty="0">
                <a:solidFill>
                  <a:srgbClr val="000000"/>
                </a:solidFill>
                <a:cs typeface="Calibri" panose="020F0502020204030204" pitchFamily="34" charset="0"/>
              </a:rPr>
              <a:t>Residential FAR is 1.5</a:t>
            </a:r>
            <a:endParaRPr lang="en-US" sz="3600" dirty="0"/>
          </a:p>
          <a:p>
            <a:endParaRPr lang="en-US" dirty="0"/>
          </a:p>
        </p:txBody>
      </p:sp>
      <p:pic>
        <p:nvPicPr>
          <p:cNvPr id="6" name="Picture 4" descr="Rendering of The Standard on Bond">
            <a:extLst>
              <a:ext uri="{FF2B5EF4-FFF2-40B4-BE49-F238E27FC236}">
                <a16:creationId xmlns:a16="http://schemas.microsoft.com/office/drawing/2014/main" id="{8453A3EB-C01B-A4D8-004B-3096392160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8292" y="2251307"/>
            <a:ext cx="5630611" cy="3167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661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7A46A-237F-98F9-FB1F-50EACAF6B6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B58990-EA61-A6C4-1D48-17F977F2F76E}"/>
              </a:ext>
            </a:extLst>
          </p:cNvPr>
          <p:cNvSpPr>
            <a:spLocks noGrp="1"/>
          </p:cNvSpPr>
          <p:nvPr>
            <p:ph type="title"/>
          </p:nvPr>
        </p:nvSpPr>
        <p:spPr>
          <a:xfrm>
            <a:off x="228600" y="194872"/>
            <a:ext cx="11963400" cy="1325563"/>
          </a:xfrm>
        </p:spPr>
        <p:txBody>
          <a:bodyPr>
            <a:noAutofit/>
          </a:bodyPr>
          <a:lstStyle/>
          <a:p>
            <a:r>
              <a:rPr lang="en-US" sz="4000" b="1" dirty="0">
                <a:solidFill>
                  <a:srgbClr val="00B050"/>
                </a:solidFill>
                <a:latin typeface="+mn-lt"/>
              </a:rPr>
              <a:t>UBCP: Housing Affordability</a:t>
            </a:r>
            <a:br>
              <a:rPr lang="en-US" dirty="0">
                <a:solidFill>
                  <a:srgbClr val="00B050"/>
                </a:solidFill>
              </a:rPr>
            </a:br>
            <a:endParaRPr lang="en-US" b="1" dirty="0">
              <a:solidFill>
                <a:srgbClr val="00B050"/>
              </a:solidFill>
              <a:latin typeface="+mn-lt"/>
            </a:endParaRPr>
          </a:p>
        </p:txBody>
      </p:sp>
      <p:sp>
        <p:nvSpPr>
          <p:cNvPr id="3" name="Content Placeholder 2">
            <a:extLst>
              <a:ext uri="{FF2B5EF4-FFF2-40B4-BE49-F238E27FC236}">
                <a16:creationId xmlns:a16="http://schemas.microsoft.com/office/drawing/2014/main" id="{F424E5EA-6CFC-F229-ABB4-52B15C9C2B6E}"/>
              </a:ext>
            </a:extLst>
          </p:cNvPr>
          <p:cNvSpPr>
            <a:spLocks noGrp="1"/>
          </p:cNvSpPr>
          <p:nvPr>
            <p:ph idx="1"/>
          </p:nvPr>
        </p:nvSpPr>
        <p:spPr>
          <a:xfrm>
            <a:off x="369758" y="1253331"/>
            <a:ext cx="11342556" cy="4351338"/>
          </a:xfrm>
        </p:spPr>
        <p:txBody>
          <a:bodyPr>
            <a:normAutofit/>
          </a:bodyPr>
          <a:lstStyle/>
          <a:p>
            <a:pPr lvl="1"/>
            <a:r>
              <a:rPr lang="en-US" sz="3600" dirty="0"/>
              <a:t>Concern that redevelopment of less affordable new housing would replace existing market rate housing</a:t>
            </a:r>
          </a:p>
          <a:p>
            <a:pPr lvl="1"/>
            <a:r>
              <a:rPr lang="en-US" sz="3600" dirty="0"/>
              <a:t>Council considered protections:</a:t>
            </a:r>
          </a:p>
          <a:p>
            <a:pPr lvl="2"/>
            <a:r>
              <a:rPr lang="en-US" sz="3200" dirty="0"/>
              <a:t>Give priority to existing residents for units under market-affordable rental agreements</a:t>
            </a:r>
          </a:p>
          <a:p>
            <a:pPr lvl="2"/>
            <a:r>
              <a:rPr lang="en-US" sz="3200" dirty="0"/>
              <a:t>Require set aside for income-restricted units with redevelopment of three or more units</a:t>
            </a:r>
          </a:p>
          <a:p>
            <a:pPr lvl="2"/>
            <a:r>
              <a:rPr lang="en-US" sz="3200" dirty="0"/>
              <a:t>Set process to track data on impact </a:t>
            </a:r>
            <a:r>
              <a:rPr lang="en-US" sz="3200"/>
              <a:t>of redevelopment</a:t>
            </a:r>
            <a:endParaRPr lang="en-US" sz="3200" dirty="0"/>
          </a:p>
          <a:p>
            <a:pPr lvl="2"/>
            <a:endParaRPr lang="en-US" sz="3200" dirty="0"/>
          </a:p>
        </p:txBody>
      </p:sp>
    </p:spTree>
    <p:extLst>
      <p:ext uri="{BB962C8B-B14F-4D97-AF65-F5344CB8AC3E}">
        <p14:creationId xmlns:p14="http://schemas.microsoft.com/office/powerpoint/2010/main" val="1358578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23F99B-FBA6-D26C-990B-959F183786CC}"/>
              </a:ext>
            </a:extLst>
          </p:cNvPr>
          <p:cNvSpPr>
            <a:spLocks noGrp="1"/>
          </p:cNvSpPr>
          <p:nvPr>
            <p:ph type="body" idx="1"/>
          </p:nvPr>
        </p:nvSpPr>
        <p:spPr>
          <a:xfrm>
            <a:off x="839788" y="422206"/>
            <a:ext cx="5157787" cy="823912"/>
          </a:xfrm>
        </p:spPr>
        <p:txBody>
          <a:bodyPr>
            <a:normAutofit/>
          </a:bodyPr>
          <a:lstStyle/>
          <a:p>
            <a:r>
              <a:rPr lang="en-US" sz="3600" dirty="0">
                <a:solidFill>
                  <a:srgbClr val="00B050"/>
                </a:solidFill>
              </a:rPr>
              <a:t>Urban Design Strategy</a:t>
            </a:r>
          </a:p>
        </p:txBody>
      </p:sp>
      <p:sp>
        <p:nvSpPr>
          <p:cNvPr id="4" name="Content Placeholder 3">
            <a:extLst>
              <a:ext uri="{FF2B5EF4-FFF2-40B4-BE49-F238E27FC236}">
                <a16:creationId xmlns:a16="http://schemas.microsoft.com/office/drawing/2014/main" id="{332F3566-3EB5-3B0B-1232-BBF5B1F1FEFE}"/>
              </a:ext>
            </a:extLst>
          </p:cNvPr>
          <p:cNvSpPr>
            <a:spLocks noGrp="1"/>
          </p:cNvSpPr>
          <p:nvPr>
            <p:ph sz="half" idx="2"/>
          </p:nvPr>
        </p:nvSpPr>
        <p:spPr>
          <a:xfrm>
            <a:off x="836612" y="1586705"/>
            <a:ext cx="5157787" cy="3931225"/>
          </a:xfrm>
        </p:spPr>
        <p:txBody>
          <a:bodyPr>
            <a:noAutofit/>
          </a:bodyPr>
          <a:lstStyle/>
          <a:p>
            <a:r>
              <a:rPr lang="en-US" sz="3200" dirty="0"/>
              <a:t>Promote transit-supportive development near BRT</a:t>
            </a:r>
          </a:p>
          <a:p>
            <a:r>
              <a:rPr lang="en-US" sz="3200" dirty="0"/>
              <a:t>Expand housing choice on properties abutting University Blvd. between planned BRT stops</a:t>
            </a:r>
          </a:p>
          <a:p>
            <a:r>
              <a:rPr lang="en-US" sz="3200" dirty="0"/>
              <a:t>Identify multimodal improvements</a:t>
            </a:r>
          </a:p>
        </p:txBody>
      </p:sp>
      <p:sp>
        <p:nvSpPr>
          <p:cNvPr id="5" name="Text Placeholder 4">
            <a:extLst>
              <a:ext uri="{FF2B5EF4-FFF2-40B4-BE49-F238E27FC236}">
                <a16:creationId xmlns:a16="http://schemas.microsoft.com/office/drawing/2014/main" id="{F8664098-1532-B21D-E822-15F336AAEB20}"/>
              </a:ext>
            </a:extLst>
          </p:cNvPr>
          <p:cNvSpPr>
            <a:spLocks noGrp="1"/>
          </p:cNvSpPr>
          <p:nvPr>
            <p:ph type="body" sz="quarter" idx="3"/>
          </p:nvPr>
        </p:nvSpPr>
        <p:spPr>
          <a:xfrm>
            <a:off x="6169023" y="422206"/>
            <a:ext cx="5665167" cy="823912"/>
          </a:xfrm>
        </p:spPr>
        <p:txBody>
          <a:bodyPr>
            <a:noAutofit/>
          </a:bodyPr>
          <a:lstStyle/>
          <a:p>
            <a:r>
              <a:rPr lang="en-US" sz="3600" dirty="0">
                <a:solidFill>
                  <a:srgbClr val="00B050"/>
                </a:solidFill>
              </a:rPr>
              <a:t>Environmental Sustainability</a:t>
            </a:r>
          </a:p>
        </p:txBody>
      </p:sp>
      <p:sp>
        <p:nvSpPr>
          <p:cNvPr id="6" name="Content Placeholder 5">
            <a:extLst>
              <a:ext uri="{FF2B5EF4-FFF2-40B4-BE49-F238E27FC236}">
                <a16:creationId xmlns:a16="http://schemas.microsoft.com/office/drawing/2014/main" id="{2E02B26B-217E-12BA-4E49-0037EF64CDF5}"/>
              </a:ext>
            </a:extLst>
          </p:cNvPr>
          <p:cNvSpPr>
            <a:spLocks noGrp="1"/>
          </p:cNvSpPr>
          <p:nvPr>
            <p:ph sz="quarter" idx="4"/>
          </p:nvPr>
        </p:nvSpPr>
        <p:spPr>
          <a:xfrm>
            <a:off x="6197602" y="1586706"/>
            <a:ext cx="5636588" cy="4849088"/>
          </a:xfrm>
        </p:spPr>
        <p:txBody>
          <a:bodyPr>
            <a:normAutofit fontScale="85000" lnSpcReduction="20000"/>
          </a:bodyPr>
          <a:lstStyle/>
          <a:p>
            <a:r>
              <a:rPr lang="en-US" sz="3500" dirty="0"/>
              <a:t>Recommend developing University Blvd. as “Cool Corridor”</a:t>
            </a:r>
          </a:p>
          <a:p>
            <a:r>
              <a:rPr lang="en-US" sz="3500" dirty="0"/>
              <a:t>Tree canopy, shaded transit shelters</a:t>
            </a:r>
          </a:p>
          <a:p>
            <a:r>
              <a:rPr lang="en-US" sz="3500" dirty="0"/>
              <a:t>Runoff reduction, landscaping</a:t>
            </a:r>
          </a:p>
          <a:p>
            <a:r>
              <a:rPr lang="en-US" sz="3500" dirty="0"/>
              <a:t>Design for trees, reduce utility line conflicts</a:t>
            </a:r>
          </a:p>
          <a:p>
            <a:r>
              <a:rPr lang="en-US" sz="3500" dirty="0"/>
              <a:t>Increase tree canopy and landscaping</a:t>
            </a:r>
          </a:p>
          <a:p>
            <a:r>
              <a:rPr lang="en-US" sz="3500" dirty="0"/>
              <a:t>Promote energy conservation options for redevelopment</a:t>
            </a:r>
          </a:p>
          <a:p>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760357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676FB-5F2C-46BE-8EF2-3A8B754266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D97261-665D-656E-F287-B60C631CBE36}"/>
              </a:ext>
            </a:extLst>
          </p:cNvPr>
          <p:cNvSpPr>
            <a:spLocks noGrp="1"/>
          </p:cNvSpPr>
          <p:nvPr>
            <p:ph type="title"/>
          </p:nvPr>
        </p:nvSpPr>
        <p:spPr>
          <a:xfrm>
            <a:off x="839788" y="365125"/>
            <a:ext cx="4394821" cy="1164343"/>
          </a:xfrm>
        </p:spPr>
        <p:txBody>
          <a:bodyPr>
            <a:normAutofit/>
          </a:bodyPr>
          <a:lstStyle/>
          <a:p>
            <a:r>
              <a:rPr lang="en-US" sz="4800" b="1" dirty="0">
                <a:solidFill>
                  <a:srgbClr val="00B050"/>
                </a:solidFill>
              </a:rPr>
              <a:t>Transportation</a:t>
            </a:r>
          </a:p>
        </p:txBody>
      </p:sp>
      <p:sp>
        <p:nvSpPr>
          <p:cNvPr id="4" name="Content Placeholder 3">
            <a:extLst>
              <a:ext uri="{FF2B5EF4-FFF2-40B4-BE49-F238E27FC236}">
                <a16:creationId xmlns:a16="http://schemas.microsoft.com/office/drawing/2014/main" id="{E1AE8AAF-1ABF-48F9-5E17-139DAFB4FE70}"/>
              </a:ext>
            </a:extLst>
          </p:cNvPr>
          <p:cNvSpPr>
            <a:spLocks noGrp="1"/>
          </p:cNvSpPr>
          <p:nvPr>
            <p:ph sz="half" idx="2"/>
          </p:nvPr>
        </p:nvSpPr>
        <p:spPr>
          <a:xfrm>
            <a:off x="706045" y="1529467"/>
            <a:ext cx="4965886" cy="4818323"/>
          </a:xfrm>
        </p:spPr>
        <p:txBody>
          <a:bodyPr>
            <a:noAutofit/>
          </a:bodyPr>
          <a:lstStyle/>
          <a:p>
            <a:r>
              <a:rPr lang="en-US" sz="3600" dirty="0"/>
              <a:t>Complete network of comfortable sidewalks and bikeways connected by safe protected crossings</a:t>
            </a:r>
          </a:p>
          <a:p>
            <a:r>
              <a:rPr lang="en-US" sz="3600" dirty="0"/>
              <a:t>Support opportunities for micro-mobility, bike share and electric charging stations</a:t>
            </a:r>
          </a:p>
        </p:txBody>
      </p:sp>
      <p:pic>
        <p:nvPicPr>
          <p:cNvPr id="6" name="Content Placeholder 5">
            <a:extLst>
              <a:ext uri="{FF2B5EF4-FFF2-40B4-BE49-F238E27FC236}">
                <a16:creationId xmlns:a16="http://schemas.microsoft.com/office/drawing/2014/main" id="{A66E7CED-B142-ED90-C4E0-C75074197108}"/>
              </a:ext>
            </a:extLst>
          </p:cNvPr>
          <p:cNvPicPr>
            <a:picLocks noGrp="1" noChangeAspect="1"/>
          </p:cNvPicPr>
          <p:nvPr>
            <p:ph sz="quarter" idx="4"/>
          </p:nvPr>
        </p:nvPicPr>
        <p:blipFill>
          <a:blip r:embed="rId2"/>
          <a:srcRect l="32959" t="27021" r="21020" b="7525"/>
          <a:stretch/>
        </p:blipFill>
        <p:spPr>
          <a:xfrm>
            <a:off x="6427304" y="283597"/>
            <a:ext cx="4913244" cy="3930594"/>
          </a:xfrm>
          <a:prstGeom prst="rect">
            <a:avLst/>
          </a:prstGeom>
        </p:spPr>
      </p:pic>
      <p:pic>
        <p:nvPicPr>
          <p:cNvPr id="8" name="Picture 7">
            <a:extLst>
              <a:ext uri="{FF2B5EF4-FFF2-40B4-BE49-F238E27FC236}">
                <a16:creationId xmlns:a16="http://schemas.microsoft.com/office/drawing/2014/main" id="{17FA4117-4FA3-8543-2169-6AEC449DC615}"/>
              </a:ext>
            </a:extLst>
          </p:cNvPr>
          <p:cNvPicPr>
            <a:picLocks noChangeAspect="1"/>
          </p:cNvPicPr>
          <p:nvPr/>
        </p:nvPicPr>
        <p:blipFill>
          <a:blip r:embed="rId3"/>
          <a:srcRect l="12830" t="26433" r="50000" b="39618"/>
          <a:stretch/>
        </p:blipFill>
        <p:spPr>
          <a:xfrm>
            <a:off x="6255025" y="4214191"/>
            <a:ext cx="4913243" cy="2524236"/>
          </a:xfrm>
          <a:prstGeom prst="rect">
            <a:avLst/>
          </a:prstGeom>
        </p:spPr>
      </p:pic>
    </p:spTree>
    <p:extLst>
      <p:ext uri="{BB962C8B-B14F-4D97-AF65-F5344CB8AC3E}">
        <p14:creationId xmlns:p14="http://schemas.microsoft.com/office/powerpoint/2010/main" val="2820757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C8615-5F7D-9CAE-23F3-8407E2DC98C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A3C072E-D123-F643-46CD-1D5BF9AE0BA1}"/>
              </a:ext>
            </a:extLst>
          </p:cNvPr>
          <p:cNvSpPr txBox="1">
            <a:spLocks/>
          </p:cNvSpPr>
          <p:nvPr/>
        </p:nvSpPr>
        <p:spPr>
          <a:xfrm>
            <a:off x="861392" y="345101"/>
            <a:ext cx="10548728" cy="925478"/>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00B050"/>
                </a:solidFill>
              </a:rPr>
              <a:t>Transportation -- University Boulevard</a:t>
            </a:r>
          </a:p>
        </p:txBody>
      </p:sp>
      <p:sp>
        <p:nvSpPr>
          <p:cNvPr id="4" name="TextBox 3">
            <a:extLst>
              <a:ext uri="{FF2B5EF4-FFF2-40B4-BE49-F238E27FC236}">
                <a16:creationId xmlns:a16="http://schemas.microsoft.com/office/drawing/2014/main" id="{B2192095-D14A-CBA6-ADF2-25CED3493F0F}"/>
              </a:ext>
            </a:extLst>
          </p:cNvPr>
          <p:cNvSpPr txBox="1"/>
          <p:nvPr/>
        </p:nvSpPr>
        <p:spPr>
          <a:xfrm>
            <a:off x="1470992" y="4334718"/>
            <a:ext cx="9939128" cy="2677656"/>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800" dirty="0"/>
              <a:t>10’ buffered </a:t>
            </a:r>
            <a:r>
              <a:rPr lang="en-US" sz="2800" dirty="0" err="1"/>
              <a:t>sidepaths</a:t>
            </a:r>
            <a:r>
              <a:rPr lang="en-US" sz="2800" dirty="0"/>
              <a:t> on both sides of University Blvd.</a:t>
            </a:r>
          </a:p>
          <a:p>
            <a:pPr marL="285750" indent="-285750">
              <a:buFont typeface="Arial" panose="020B0604020202020204" pitchFamily="34" charset="0"/>
              <a:buChar char="•"/>
            </a:pPr>
            <a:r>
              <a:rPr lang="en-US" sz="2800" dirty="0"/>
              <a:t>With redevelopment or BRT implementation consolidate, remove, or relocate driveways on University Blvd. </a:t>
            </a:r>
          </a:p>
          <a:p>
            <a:pPr marL="285750" indent="-285750">
              <a:buFont typeface="Arial" panose="020B0604020202020204" pitchFamily="34" charset="0"/>
              <a:buChar char="•"/>
            </a:pPr>
            <a:r>
              <a:rPr lang="en-US" sz="2800" dirty="0"/>
              <a:t>Dedicated transit lanes along University Boulevard, </a:t>
            </a:r>
            <a:r>
              <a:rPr lang="en-US" sz="2800" u="sng" dirty="0"/>
              <a:t>except</a:t>
            </a:r>
            <a:r>
              <a:rPr lang="en-US" sz="2800" dirty="0"/>
              <a:t> for area between Lorain Ave. and Williamsburg Drive</a:t>
            </a:r>
          </a:p>
          <a:p>
            <a:pPr marL="285750" indent="-285750">
              <a:buFont typeface="Arial" panose="020B0604020202020204" pitchFamily="34" charset="0"/>
              <a:buChar char="•"/>
            </a:pPr>
            <a:endParaRPr lang="en-US" sz="2800" dirty="0"/>
          </a:p>
        </p:txBody>
      </p:sp>
      <p:sp>
        <p:nvSpPr>
          <p:cNvPr id="11" name="Rectangle 10">
            <a:extLst>
              <a:ext uri="{FF2B5EF4-FFF2-40B4-BE49-F238E27FC236}">
                <a16:creationId xmlns:a16="http://schemas.microsoft.com/office/drawing/2014/main" id="{30B9742B-55C2-D5D2-0383-32323EBC83DD}"/>
              </a:ext>
            </a:extLst>
          </p:cNvPr>
          <p:cNvSpPr/>
          <p:nvPr/>
        </p:nvSpPr>
        <p:spPr>
          <a:xfrm>
            <a:off x="636106" y="1846859"/>
            <a:ext cx="1139686" cy="5833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60C764A-F4C2-2F3B-FFAD-7981E129AD39}"/>
              </a:ext>
            </a:extLst>
          </p:cNvPr>
          <p:cNvPicPr>
            <a:picLocks noChangeAspect="1"/>
          </p:cNvPicPr>
          <p:nvPr/>
        </p:nvPicPr>
        <p:blipFill>
          <a:blip r:embed="rId2"/>
          <a:srcRect l="9040" t="27688" r="5331" b="23945"/>
          <a:stretch/>
        </p:blipFill>
        <p:spPr>
          <a:xfrm>
            <a:off x="1421993" y="979031"/>
            <a:ext cx="9427525" cy="3355687"/>
          </a:xfrm>
          <a:prstGeom prst="rect">
            <a:avLst/>
          </a:prstGeom>
        </p:spPr>
      </p:pic>
    </p:spTree>
    <p:extLst>
      <p:ext uri="{BB962C8B-B14F-4D97-AF65-F5344CB8AC3E}">
        <p14:creationId xmlns:p14="http://schemas.microsoft.com/office/powerpoint/2010/main" val="1979326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77FA7A-F193-2B98-B445-9E992F617F72}"/>
              </a:ext>
            </a:extLst>
          </p:cNvPr>
          <p:cNvPicPr>
            <a:picLocks noChangeAspect="1"/>
          </p:cNvPicPr>
          <p:nvPr/>
        </p:nvPicPr>
        <p:blipFill rotWithShape="1">
          <a:blip r:embed="rId2">
            <a:extLst>
              <a:ext uri="{28A0092B-C50C-407E-A947-70E740481C1C}">
                <a14:useLocalDpi xmlns:a14="http://schemas.microsoft.com/office/drawing/2010/main" val="0"/>
              </a:ext>
            </a:extLst>
          </a:blip>
          <a:srcRect l="19016" t="9505" r="18591" b="11491"/>
          <a:stretch/>
        </p:blipFill>
        <p:spPr bwMode="auto">
          <a:xfrm>
            <a:off x="106017" y="2079196"/>
            <a:ext cx="6197600" cy="4413678"/>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069D76D9-6747-5C9F-0E76-4FF9880CA5F9}"/>
              </a:ext>
            </a:extLst>
          </p:cNvPr>
          <p:cNvPicPr>
            <a:picLocks noChangeAspect="1"/>
          </p:cNvPicPr>
          <p:nvPr/>
        </p:nvPicPr>
        <p:blipFill rotWithShape="1">
          <a:blip r:embed="rId3">
            <a:extLst>
              <a:ext uri="{28A0092B-C50C-407E-A947-70E740481C1C}">
                <a14:useLocalDpi xmlns:a14="http://schemas.microsoft.com/office/drawing/2010/main" val="0"/>
              </a:ext>
            </a:extLst>
          </a:blip>
          <a:srcRect l="18589" t="10086" r="18803" b="10732"/>
          <a:stretch/>
        </p:blipFill>
        <p:spPr bwMode="auto">
          <a:xfrm>
            <a:off x="6096000" y="2163279"/>
            <a:ext cx="6203962" cy="4413678"/>
          </a:xfrm>
          <a:prstGeom prst="rect">
            <a:avLst/>
          </a:prstGeom>
          <a:ln>
            <a:noFill/>
          </a:ln>
          <a:extLst>
            <a:ext uri="{53640926-AAD7-44D8-BBD7-CCE9431645EC}">
              <a14:shadowObscured xmlns:a14="http://schemas.microsoft.com/office/drawing/2010/main"/>
            </a:ext>
          </a:extLst>
        </p:spPr>
      </p:pic>
      <p:sp>
        <p:nvSpPr>
          <p:cNvPr id="4" name="Title 1">
            <a:extLst>
              <a:ext uri="{FF2B5EF4-FFF2-40B4-BE49-F238E27FC236}">
                <a16:creationId xmlns:a16="http://schemas.microsoft.com/office/drawing/2014/main" id="{700B85C9-C525-A95F-DC0E-2576175A15DD}"/>
              </a:ext>
            </a:extLst>
          </p:cNvPr>
          <p:cNvSpPr txBox="1">
            <a:spLocks/>
          </p:cNvSpPr>
          <p:nvPr/>
        </p:nvSpPr>
        <p:spPr>
          <a:xfrm>
            <a:off x="839788" y="365126"/>
            <a:ext cx="9059586" cy="1236992"/>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00B050"/>
                </a:solidFill>
              </a:rPr>
              <a:t>Transportation – Four Corners</a:t>
            </a:r>
          </a:p>
          <a:p>
            <a:r>
              <a:rPr lang="en-US" sz="4800" b="1" dirty="0">
                <a:solidFill>
                  <a:srgbClr val="00B050"/>
                </a:solidFill>
              </a:rPr>
              <a:t>Lorain to Colesville Rd. – East &amp; West</a:t>
            </a:r>
          </a:p>
        </p:txBody>
      </p:sp>
    </p:spTree>
    <p:extLst>
      <p:ext uri="{BB962C8B-B14F-4D97-AF65-F5344CB8AC3E}">
        <p14:creationId xmlns:p14="http://schemas.microsoft.com/office/powerpoint/2010/main" val="3804993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96D83-8950-2D9F-9370-A2FDFC1F4CF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03218F7-52C6-12E7-A73E-CD90A4744B72}"/>
              </a:ext>
            </a:extLst>
          </p:cNvPr>
          <p:cNvSpPr txBox="1">
            <a:spLocks noGrp="1"/>
          </p:cNvSpPr>
          <p:nvPr>
            <p:ph type="title"/>
          </p:nvPr>
        </p:nvSpPr>
        <p:spPr>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00B050"/>
                </a:solidFill>
              </a:rPr>
              <a:t>Transportation – Four Corners</a:t>
            </a:r>
          </a:p>
        </p:txBody>
      </p:sp>
      <p:sp>
        <p:nvSpPr>
          <p:cNvPr id="2" name="TextBox 1">
            <a:extLst>
              <a:ext uri="{FF2B5EF4-FFF2-40B4-BE49-F238E27FC236}">
                <a16:creationId xmlns:a16="http://schemas.microsoft.com/office/drawing/2014/main" id="{B78A0045-4DFB-AFFF-8F7C-62948969E7B7}"/>
              </a:ext>
            </a:extLst>
          </p:cNvPr>
          <p:cNvSpPr txBox="1"/>
          <p:nvPr/>
        </p:nvSpPr>
        <p:spPr>
          <a:xfrm>
            <a:off x="530085" y="1690688"/>
            <a:ext cx="4283653" cy="5016758"/>
          </a:xfrm>
          <a:prstGeom prst="rect">
            <a:avLst/>
          </a:prstGeom>
          <a:noFill/>
        </p:spPr>
        <p:txBody>
          <a:bodyPr wrap="square" rtlCol="0">
            <a:spAutoFit/>
          </a:bodyPr>
          <a:lstStyle/>
          <a:p>
            <a:pPr marL="457200" indent="-457200">
              <a:buFont typeface="Arial" panose="020B0604020202020204" pitchFamily="34" charset="0"/>
              <a:buChar char="•"/>
            </a:pPr>
            <a:r>
              <a:rPr lang="en-US" sz="3200" dirty="0"/>
              <a:t>Repurpose one lane in each direction for pedestrian buffer and wider sidewalk or </a:t>
            </a:r>
            <a:r>
              <a:rPr lang="en-US" sz="3200" dirty="0" err="1"/>
              <a:t>sidepath</a:t>
            </a:r>
            <a:endParaRPr lang="en-US" sz="3200" dirty="0"/>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In near-term maintain existing median couplet</a:t>
            </a:r>
          </a:p>
          <a:p>
            <a:pPr marL="457200" indent="-457200">
              <a:buFont typeface="Arial" panose="020B0604020202020204" pitchFamily="34" charset="0"/>
              <a:buChar char="•"/>
            </a:pPr>
            <a:endParaRPr lang="en-US" sz="3200" dirty="0"/>
          </a:p>
        </p:txBody>
      </p:sp>
      <p:sp>
        <p:nvSpPr>
          <p:cNvPr id="5" name="TextBox 4">
            <a:extLst>
              <a:ext uri="{FF2B5EF4-FFF2-40B4-BE49-F238E27FC236}">
                <a16:creationId xmlns:a16="http://schemas.microsoft.com/office/drawing/2014/main" id="{C7A6A472-D86B-224B-1695-268F97FBE5E5}"/>
              </a:ext>
            </a:extLst>
          </p:cNvPr>
          <p:cNvSpPr txBox="1"/>
          <p:nvPr/>
        </p:nvSpPr>
        <p:spPr>
          <a:xfrm>
            <a:off x="5194852" y="1690688"/>
            <a:ext cx="6639339"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a:t>Study options for improving transit performance, multimodal safety, human scale, and street buffers over traffic capacity and travel speed </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Consider options to improve public transit at Four Corners, including signal priority or relocating bus stops</a:t>
            </a:r>
          </a:p>
          <a:p>
            <a:pPr marL="285750" indent="-285750">
              <a:buFont typeface="Arial" panose="020B0604020202020204" pitchFamily="34" charset="0"/>
              <a:buChar char="•"/>
            </a:pPr>
            <a:endParaRPr lang="en-US" sz="3200" dirty="0"/>
          </a:p>
        </p:txBody>
      </p:sp>
    </p:spTree>
    <p:extLst>
      <p:ext uri="{BB962C8B-B14F-4D97-AF65-F5344CB8AC3E}">
        <p14:creationId xmlns:p14="http://schemas.microsoft.com/office/powerpoint/2010/main" val="4084004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4440B-F858-6772-73C4-3E6970186F5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DC4AFB4-FF22-0A48-262B-571D9CA7A8DC}"/>
              </a:ext>
            </a:extLst>
          </p:cNvPr>
          <p:cNvPicPr>
            <a:picLocks noChangeAspect="1"/>
          </p:cNvPicPr>
          <p:nvPr/>
        </p:nvPicPr>
        <p:blipFill>
          <a:blip r:embed="rId2"/>
          <a:srcRect l="19526" t="7262" r="1716" b="10821"/>
          <a:stretch/>
        </p:blipFill>
        <p:spPr>
          <a:xfrm>
            <a:off x="3728828" y="1442214"/>
            <a:ext cx="8026202" cy="4695827"/>
          </a:xfrm>
          <a:prstGeom prst="rect">
            <a:avLst/>
          </a:prstGeom>
        </p:spPr>
      </p:pic>
      <p:sp>
        <p:nvSpPr>
          <p:cNvPr id="2" name="TextBox 1">
            <a:extLst>
              <a:ext uri="{FF2B5EF4-FFF2-40B4-BE49-F238E27FC236}">
                <a16:creationId xmlns:a16="http://schemas.microsoft.com/office/drawing/2014/main" id="{6321E022-7D74-4B83-653B-2C34A58945C5}"/>
              </a:ext>
            </a:extLst>
          </p:cNvPr>
          <p:cNvSpPr txBox="1"/>
          <p:nvPr/>
        </p:nvSpPr>
        <p:spPr>
          <a:xfrm>
            <a:off x="170596" y="64869"/>
            <a:ext cx="10943252" cy="830997"/>
          </a:xfrm>
          <a:prstGeom prst="rect">
            <a:avLst/>
          </a:prstGeom>
          <a:noFill/>
        </p:spPr>
        <p:txBody>
          <a:bodyPr wrap="none" rtlCol="0">
            <a:spAutoFit/>
          </a:bodyPr>
          <a:lstStyle/>
          <a:p>
            <a:r>
              <a:rPr lang="en-US" sz="4800" b="1" dirty="0">
                <a:solidFill>
                  <a:srgbClr val="00B050"/>
                </a:solidFill>
                <a:latin typeface="+mj-lt"/>
                <a:cs typeface="Arial" panose="020B0604020202020204" pitchFamily="34" charset="0"/>
              </a:rPr>
              <a:t>Transportation Four Corners—BRT Station</a:t>
            </a:r>
          </a:p>
        </p:txBody>
      </p:sp>
      <p:sp>
        <p:nvSpPr>
          <p:cNvPr id="6" name="TextBox 5">
            <a:extLst>
              <a:ext uri="{FF2B5EF4-FFF2-40B4-BE49-F238E27FC236}">
                <a16:creationId xmlns:a16="http://schemas.microsoft.com/office/drawing/2014/main" id="{31C78093-66FC-2CA1-D27C-BEABAB812ADE}"/>
              </a:ext>
            </a:extLst>
          </p:cNvPr>
          <p:cNvSpPr txBox="1"/>
          <p:nvPr/>
        </p:nvSpPr>
        <p:spPr>
          <a:xfrm>
            <a:off x="256855" y="1696352"/>
            <a:ext cx="3295642" cy="3539430"/>
          </a:xfrm>
          <a:prstGeom prst="rect">
            <a:avLst/>
          </a:prstGeom>
          <a:noFill/>
        </p:spPr>
        <p:txBody>
          <a:bodyPr wrap="square">
            <a:spAutoFit/>
          </a:bodyPr>
          <a:lstStyle/>
          <a:p>
            <a:r>
              <a:rPr lang="en-US" sz="3200" dirty="0"/>
              <a:t>UBCP proposes relocating Route 29/Colesville Rd. Bus Rapid Transit stations to mid-intersection at Four Corners</a:t>
            </a:r>
          </a:p>
        </p:txBody>
      </p:sp>
    </p:spTree>
    <p:extLst>
      <p:ext uri="{BB962C8B-B14F-4D97-AF65-F5344CB8AC3E}">
        <p14:creationId xmlns:p14="http://schemas.microsoft.com/office/powerpoint/2010/main" val="23811464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2737</TotalTime>
  <Words>1666</Words>
  <Application>Microsoft Macintosh PowerPoint</Application>
  <PresentationFormat>Widescreen</PresentationFormat>
  <Paragraphs>265</Paragraphs>
  <Slides>36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Calibri Light</vt:lpstr>
      <vt:lpstr>Office Theme</vt:lpstr>
      <vt:lpstr>PowerPoint Presentation</vt:lpstr>
      <vt:lpstr>UNIVERSITY BOULEVARD CORRIDOR PLAN (UBCP) </vt:lpstr>
      <vt:lpstr>PLAN FRAMEWORK</vt:lpstr>
      <vt:lpstr>PowerPoint Presentation</vt:lpstr>
      <vt:lpstr>Transportation</vt:lpstr>
      <vt:lpstr>PowerPoint Presentation</vt:lpstr>
      <vt:lpstr>PowerPoint Presentation</vt:lpstr>
      <vt:lpstr>Transportation – Four Corners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UBCP: Housing Affordability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sharon canavan</dc:creator>
  <cp:lastModifiedBy>sharon canavan</cp:lastModifiedBy>
  <cp:revision>54</cp:revision>
  <cp:lastPrinted>2025-01-29T14:09:18Z</cp:lastPrinted>
  <dcterms:created xsi:type="dcterms:W3CDTF">2025-01-27T20:46:39Z</dcterms:created>
  <dcterms:modified xsi:type="dcterms:W3CDTF">2026-04-20T20:17:08Z</dcterms:modified>
</cp:coreProperties>
</file>