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95" r:id="rId2"/>
    <p:sldId id="297" r:id="rId3"/>
    <p:sldId id="298" r:id="rId4"/>
    <p:sldId id="300" r:id="rId5"/>
    <p:sldId id="316" r:id="rId6"/>
    <p:sldId id="317" r:id="rId7"/>
    <p:sldId id="289" r:id="rId8"/>
    <p:sldId id="290" r:id="rId9"/>
    <p:sldId id="318" r:id="rId10"/>
    <p:sldId id="306" r:id="rId11"/>
    <p:sldId id="325" r:id="rId12"/>
    <p:sldId id="323" r:id="rId13"/>
    <p:sldId id="319" r:id="rId14"/>
    <p:sldId id="275" r:id="rId15"/>
    <p:sldId id="280" r:id="rId16"/>
    <p:sldId id="281" r:id="rId17"/>
    <p:sldId id="285" r:id="rId18"/>
    <p:sldId id="332" r:id="rId19"/>
    <p:sldId id="311" r:id="rId20"/>
    <p:sldId id="287" r:id="rId21"/>
    <p:sldId id="333" r:id="rId22"/>
    <p:sldId id="288" r:id="rId23"/>
    <p:sldId id="286" r:id="rId24"/>
    <p:sldId id="32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78F1"/>
    <a:srgbClr val="C37FC4"/>
    <a:srgbClr val="B018D1"/>
    <a:srgbClr val="A718C4"/>
    <a:srgbClr val="6BA7B7"/>
    <a:srgbClr val="D48828"/>
    <a:srgbClr val="F19B2D"/>
    <a:srgbClr val="F1B803"/>
    <a:srgbClr val="5C1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0"/>
    <p:restoredTop sz="94694"/>
  </p:normalViewPr>
  <p:slideViewPr>
    <p:cSldViewPr snapToGrid="0">
      <p:cViewPr varScale="1">
        <p:scale>
          <a:sx n="95" d="100"/>
          <a:sy n="95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7CBA8-4EF4-3341-9370-37DADB6EE41C}" type="datetimeFigureOut">
              <a:rPr lang="en-US" smtClean="0"/>
              <a:t>8/26/25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1557A-5439-F441-AFE1-30CFC803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1557A-5439-F441-AFE1-30CFC8036E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93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B1D1-9DAF-D3C0-61E5-878BD4735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A6234-16B2-75E3-68E8-CC2900A1C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ADF4A-59A1-B3CD-6916-473C3B8F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4FEEF-F67C-D4D3-9CAA-1B1D29B0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9D974-0854-618F-4B07-5FF2977A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7905-0D15-7586-E329-49232EB0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081DA-B2F9-8CE2-1827-F662B058F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4753-05BA-78CA-4546-13D84124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B774B-B000-3F08-1D42-97E79DD1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3769B-5957-7D1C-19CC-FF164741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2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49648-DAD5-E0EE-CD5D-EA4E49C8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A703E-0DB0-A6A1-A75D-244F4B545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50388-00AE-5D88-B2E3-61B4804D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6DB72-D907-B565-72C6-EC1BD2690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8B0E-18B6-CA8F-A1EE-CA348260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6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1F00A-E5D3-DAE6-A1BD-0A683A3E2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1E694-FD72-B322-D3E1-F025B41F7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5F441-4B08-07D8-A114-164A7953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F0881-B584-F230-B3B9-151D2FF9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38F07-7686-0757-F743-F38CDFD4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0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B0E9F-4621-DE49-85C6-3BD1753E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CA52A-521F-44F1-01F0-CACD31934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5046A-40EA-B2B4-0919-F64F7E3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44883-8E33-248B-B36A-BDB3198B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65A40-0694-991B-3C70-87C36271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F50E-11E1-70A0-8773-F7547823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8A368-CD21-B3DD-4C49-89E0D3E5E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E7E75-8F9F-844F-A4B7-E3B0A0446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2B39E-91DB-368C-B75F-1D6DB775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18079-F514-3731-2740-5F84512C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CE98E-A5CC-DB17-F831-946E27BF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50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2FD2-64DA-E122-4BB0-52A13D4F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159BF-AFD9-465C-42E4-92EA3413C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0D136-471D-9D98-656B-09A75168B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1C5122-CE0C-8AC5-7263-5E4779E22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3E480-3186-4D32-5876-FF9BC5AA2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6B2F8E-1FCF-4D3B-E13F-06C3A5CE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201DE6-1A47-4FD7-6265-3EE0C116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1D75CB-1F5F-6A01-16DF-609B2075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9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26AAD-FF52-8D7B-96C8-427CAA1F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C381C-0207-F7A7-C5D6-97F34C0B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2EF18-F02F-606F-5DBA-FCBC1179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91662-ADDB-0BD2-8A30-9BF7539A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4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E3E47-8E55-0786-8A57-B22321CF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4D226-A1FD-F33E-2C71-B3771218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7818C-E2A8-7A06-E855-693D4A43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5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0471-D8F1-5F43-00A9-2544DC99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F32B0-9F3D-DF28-BD99-079F5EB2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5213D-E044-7EB4-F847-3064D3CF0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BD3D0-877A-610F-78EF-9682D138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AC390-7226-5D50-1756-BFA68E74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3DED6-A864-8386-71C7-A5492A8D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80E5-9029-F768-F45A-2D85C943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FE0D03-90DE-FF15-EE5A-41718D577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4CDA0-D081-D195-D635-307EFA0AE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C3DA7-AF79-D4B0-F51B-8451B0F4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44E91-2DF2-85E4-8EEB-3590EA9D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1DD3-A044-9E89-536F-B0D93D80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6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6DDB-274D-8FD6-C622-FDBD7704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4F5ED-979E-BDF7-2C40-048AA1A85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E2A0C-8702-A756-9D0C-A959EDBDC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B6670-59DA-934B-89E0-6EC82A9C3189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FACD-F2CC-B033-0AA7-9C9471CB8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7135D-4645-9283-D374-87319168B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3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file:////Users/sharoncanavan/Library/Group%20Containers/UBF8T346G9.ms/WebArchiveCopyPasteTempFiles/com.microsoft.Word/images%3fq=tbnANd9GcQV2AoTGArGq5cwqQ66F7TvVcZpqHD_u0cwBQ&amp;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file:////Users/sharoncanavan/Library/Group%20Containers/UBF8T346G9.ms/WebArchiveCopyPasteTempFiles/com.microsoft.Word/images%3fq=tbnANd9GcQV2AoTGArGq5cwqQ66F7TvVcZpqHD_u0cwBQ&amp;s" TargetMode="Externa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file:////Users/sharoncanavan/Library/Group%20Containers/UBF8T346G9.ms/WebArchiveCopyPasteTempFiles/com.microsoft.Word/images%3fq=tbnANd9GcQV2AoTGArGq5cwqQ66F7TvVcZpqHD_u0cwBQ&amp;s" TargetMode="Externa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475D5B-C82D-C90B-E764-17E95B7B0E20}"/>
              </a:ext>
            </a:extLst>
          </p:cNvPr>
          <p:cNvSpPr txBox="1"/>
          <p:nvPr/>
        </p:nvSpPr>
        <p:spPr>
          <a:xfrm>
            <a:off x="1090741" y="4877105"/>
            <a:ext cx="1032582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NORTHWOOD FOUR CORNERS CIVIC ASSOCIATION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June 12,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40C68-6B5C-EEEF-6422-9220B72A6ED0}"/>
              </a:ext>
            </a:extLst>
          </p:cNvPr>
          <p:cNvSpPr txBox="1"/>
          <p:nvPr/>
        </p:nvSpPr>
        <p:spPr>
          <a:xfrm>
            <a:off x="1315411" y="353415"/>
            <a:ext cx="9876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University Boulevard Corridor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F9EF0-C359-038C-01A3-125073C7F7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20" t="42728" r="21062" b="17145"/>
          <a:stretch/>
        </p:blipFill>
        <p:spPr>
          <a:xfrm>
            <a:off x="795508" y="1322597"/>
            <a:ext cx="2690648" cy="1754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3D227-FAB0-7CE8-A696-00E00725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58" t="41045" r="20926" b="26020"/>
          <a:stretch/>
        </p:blipFill>
        <p:spPr>
          <a:xfrm>
            <a:off x="3773213" y="3020541"/>
            <a:ext cx="2322787" cy="15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55A6C-D1D1-24A6-ACCB-FEDD07B94B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484" t="26381" r="19950" b="35395"/>
          <a:stretch/>
        </p:blipFill>
        <p:spPr>
          <a:xfrm>
            <a:off x="6403134" y="1919817"/>
            <a:ext cx="2608903" cy="1671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BFC4F-0387-F3F1-F8FF-ED81DDC847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951" t="58674" r="21197" b="11355"/>
          <a:stretch/>
        </p:blipFill>
        <p:spPr>
          <a:xfrm>
            <a:off x="9239308" y="2935801"/>
            <a:ext cx="2463469" cy="1671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74C534-1750-57FE-B560-8C9F4F79E4BA}"/>
              </a:ext>
            </a:extLst>
          </p:cNvPr>
          <p:cNvSpPr txBox="1"/>
          <p:nvPr/>
        </p:nvSpPr>
        <p:spPr>
          <a:xfrm>
            <a:off x="0" y="115613"/>
            <a:ext cx="226773" cy="285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28FC5-9167-0C87-F7FB-20EA9C3026A0}"/>
              </a:ext>
            </a:extLst>
          </p:cNvPr>
          <p:cNvSpPr txBox="1"/>
          <p:nvPr/>
        </p:nvSpPr>
        <p:spPr>
          <a:xfrm>
            <a:off x="596900" y="-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5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6D83-8950-2D9F-9370-A2FDFC1F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3218F7-52C6-12E7-A73E-CD90A4744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</a:rPr>
              <a:t>Transportation – Four Corners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8A0045-4DFB-AFFF-8F7C-62948969E7B7}"/>
              </a:ext>
            </a:extLst>
          </p:cNvPr>
          <p:cNvSpPr txBox="1"/>
          <p:nvPr/>
        </p:nvSpPr>
        <p:spPr>
          <a:xfrm>
            <a:off x="530085" y="1690688"/>
            <a:ext cx="42836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near-term maintain existing couplet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Repurpose one lane in each direction for buffer and wider sidewalk or </a:t>
            </a:r>
            <a:r>
              <a:rPr lang="en-US" sz="3200" dirty="0" err="1"/>
              <a:t>sidepath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6A472-D86B-224B-1695-268F97FBE5E5}"/>
              </a:ext>
            </a:extLst>
          </p:cNvPr>
          <p:cNvSpPr txBox="1"/>
          <p:nvPr/>
        </p:nvSpPr>
        <p:spPr>
          <a:xfrm>
            <a:off x="5194852" y="1690688"/>
            <a:ext cx="66393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Study additional street connections to achieve long-term vision for more connected network and regular street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Study options for improving transit performance, multimodal safety, human scale, and street buffers over traffic capacity and travel speed </a:t>
            </a:r>
          </a:p>
        </p:txBody>
      </p:sp>
    </p:spTree>
    <p:extLst>
      <p:ext uri="{BB962C8B-B14F-4D97-AF65-F5344CB8AC3E}">
        <p14:creationId xmlns:p14="http://schemas.microsoft.com/office/powerpoint/2010/main" val="4084004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4440B-F858-6772-73C4-3E6970186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C4AFB4-FF22-0A48-262B-571D9CA7A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26" t="7262" r="1716" b="10821"/>
          <a:stretch/>
        </p:blipFill>
        <p:spPr>
          <a:xfrm>
            <a:off x="1417852" y="1084997"/>
            <a:ext cx="9356296" cy="5474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21E022-7D74-4B83-653B-2C34A58945C5}"/>
              </a:ext>
            </a:extLst>
          </p:cNvPr>
          <p:cNvSpPr txBox="1"/>
          <p:nvPr/>
        </p:nvSpPr>
        <p:spPr>
          <a:xfrm>
            <a:off x="170596" y="64869"/>
            <a:ext cx="10943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Transportation Four Corners—BRT Station</a:t>
            </a:r>
          </a:p>
        </p:txBody>
      </p:sp>
    </p:spTree>
    <p:extLst>
      <p:ext uri="{BB962C8B-B14F-4D97-AF65-F5344CB8AC3E}">
        <p14:creationId xmlns:p14="http://schemas.microsoft.com/office/powerpoint/2010/main" val="238114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60AE3-5383-202E-883B-0B1C1339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5F8C0-3848-AFDE-0EDB-C50C73261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81" t="7262" r="491" b="9949"/>
          <a:stretch/>
        </p:blipFill>
        <p:spPr>
          <a:xfrm>
            <a:off x="1377950" y="1126834"/>
            <a:ext cx="9436100" cy="5477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6014BA-EC06-25AA-0C8C-4E1D50D9241A}"/>
              </a:ext>
            </a:extLst>
          </p:cNvPr>
          <p:cNvSpPr txBox="1"/>
          <p:nvPr/>
        </p:nvSpPr>
        <p:spPr>
          <a:xfrm>
            <a:off x="170596" y="64869"/>
            <a:ext cx="10943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Transportation Four Corners—BRT Station</a:t>
            </a:r>
          </a:p>
        </p:txBody>
      </p:sp>
    </p:spTree>
    <p:extLst>
      <p:ext uri="{BB962C8B-B14F-4D97-AF65-F5344CB8AC3E}">
        <p14:creationId xmlns:p14="http://schemas.microsoft.com/office/powerpoint/2010/main" val="127426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50BB7E-DC1C-DA88-BFBA-111A6B5C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2" t="19483" r="16059" b="11739"/>
          <a:stretch/>
        </p:blipFill>
        <p:spPr>
          <a:xfrm>
            <a:off x="0" y="18478"/>
            <a:ext cx="12086636" cy="68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26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158E3-32B7-C321-5AA6-A6DB7D8F9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D0E880-86E9-355B-AFD3-3F6084C57952}"/>
              </a:ext>
            </a:extLst>
          </p:cNvPr>
          <p:cNvSpPr/>
          <p:nvPr/>
        </p:nvSpPr>
        <p:spPr>
          <a:xfrm>
            <a:off x="199387" y="2664618"/>
            <a:ext cx="2192274" cy="15287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1A4FFDFB-38E8-40D7-24F5-55321C085F8E}"/>
              </a:ext>
            </a:extLst>
          </p:cNvPr>
          <p:cNvSpPr txBox="1"/>
          <p:nvPr/>
        </p:nvSpPr>
        <p:spPr>
          <a:xfrm>
            <a:off x="2554472" y="383954"/>
            <a:ext cx="9760688" cy="60900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/>
            <a:r>
              <a:rPr lang="en-US" sz="3200" b="1" kern="1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Floor Area Ratio (FAR) </a:t>
            </a:r>
          </a:p>
          <a:p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 limits: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square footage of building compared to lot size </a:t>
            </a:r>
            <a:endParaRPr lang="en-US" sz="3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Mix </a:t>
            </a:r>
            <a:r>
              <a:rPr lang="en-US" sz="3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uses for residential or commercial/retail</a:t>
            </a:r>
          </a:p>
          <a:p>
            <a:pPr marL="0" marR="0"/>
            <a:endParaRPr lang="en-US" sz="3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Lot with 10,000 square feet</a:t>
            </a:r>
          </a:p>
          <a:p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 of </a:t>
            </a:r>
            <a:r>
              <a:rPr lang="en-US" sz="3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CRT 2.25, C-1.5, R-2.0, Height 60</a:t>
            </a:r>
          </a:p>
          <a:p>
            <a:pPr marL="457200" marR="0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building size is 22,500 square feet</a:t>
            </a:r>
          </a:p>
          <a:p>
            <a:pPr marL="457200" marR="0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Developer decides ratio of commercial vs residential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15000 </a:t>
            </a:r>
            <a:r>
              <a:rPr lang="en-US" sz="2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commercial &amp; 7500 </a:t>
            </a:r>
            <a:r>
              <a:rPr lang="en-US" sz="2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residential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250 </a:t>
            </a:r>
            <a:r>
              <a:rPr lang="en-US" sz="2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commercial &amp; 20000 </a:t>
            </a:r>
            <a:r>
              <a:rPr lang="en-US" sz="2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residential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5000 </a:t>
            </a:r>
            <a:r>
              <a:rPr lang="en-US" sz="2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commercial &amp; 17500 </a:t>
            </a:r>
            <a:r>
              <a:rPr lang="en-US" sz="2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residential</a:t>
            </a:r>
            <a:endParaRPr lang="en-US" sz="3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FCDB1A13-48A7-EEC9-A533-38614F36E638}"/>
              </a:ext>
            </a:extLst>
          </p:cNvPr>
          <p:cNvSpPr/>
          <p:nvPr/>
        </p:nvSpPr>
        <p:spPr>
          <a:xfrm>
            <a:off x="741941" y="1874626"/>
            <a:ext cx="1324165" cy="1757362"/>
          </a:xfrm>
          <a:prstGeom prst="cube">
            <a:avLst/>
          </a:prstGeom>
          <a:solidFill>
            <a:srgbClr val="E678F1"/>
          </a:solidFill>
          <a:ln>
            <a:solidFill>
              <a:srgbClr val="A718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Residential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Commercial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CFDBDC-DE07-0E26-6583-BF1A0E3B4F65}"/>
              </a:ext>
            </a:extLst>
          </p:cNvPr>
          <p:cNvCxnSpPr>
            <a:cxnSpLocks/>
          </p:cNvCxnSpPr>
          <p:nvPr/>
        </p:nvCxnSpPr>
        <p:spPr>
          <a:xfrm>
            <a:off x="741941" y="3321845"/>
            <a:ext cx="1053101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E19EBB-F9B5-539A-9F5F-96462788E974}"/>
              </a:ext>
            </a:extLst>
          </p:cNvPr>
          <p:cNvCxnSpPr>
            <a:cxnSpLocks/>
          </p:cNvCxnSpPr>
          <p:nvPr/>
        </p:nvCxnSpPr>
        <p:spPr>
          <a:xfrm flipV="1">
            <a:off x="1755608" y="3001208"/>
            <a:ext cx="319507" cy="32063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be 2">
            <a:extLst>
              <a:ext uri="{FF2B5EF4-FFF2-40B4-BE49-F238E27FC236}">
                <a16:creationId xmlns:a16="http://schemas.microsoft.com/office/drawing/2014/main" id="{C2EA2C17-D7BD-4004-FB13-8AB7DD01D4B3}"/>
              </a:ext>
            </a:extLst>
          </p:cNvPr>
          <p:cNvSpPr/>
          <p:nvPr/>
        </p:nvSpPr>
        <p:spPr>
          <a:xfrm>
            <a:off x="741941" y="1874625"/>
            <a:ext cx="1333174" cy="1447217"/>
          </a:xfrm>
          <a:prstGeom prst="cube">
            <a:avLst/>
          </a:prstGeom>
          <a:solidFill>
            <a:srgbClr val="A718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Residential</a:t>
            </a:r>
          </a:p>
        </p:txBody>
      </p:sp>
    </p:spTree>
    <p:extLst>
      <p:ext uri="{BB962C8B-B14F-4D97-AF65-F5344CB8AC3E}">
        <p14:creationId xmlns:p14="http://schemas.microsoft.com/office/powerpoint/2010/main" val="127153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FBE6-1556-1EE8-2B80-92B6E35DD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5D33E-8332-E027-BF7A-9FD3D10B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528" t="31352" r="44248" b="59639"/>
          <a:stretch/>
        </p:blipFill>
        <p:spPr>
          <a:xfrm>
            <a:off x="455259" y="1746698"/>
            <a:ext cx="4609070" cy="3777928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0D8F6BE3-8F05-B78B-0188-F336BB57FC95}"/>
              </a:ext>
            </a:extLst>
          </p:cNvPr>
          <p:cNvSpPr txBox="1"/>
          <p:nvPr/>
        </p:nvSpPr>
        <p:spPr>
          <a:xfrm>
            <a:off x="455259" y="274149"/>
            <a:ext cx="4609069" cy="1091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/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Arcola Avenue </a:t>
            </a:r>
          </a:p>
          <a:p>
            <a:pPr marL="0" marR="0"/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BRT District</a:t>
            </a:r>
          </a:p>
          <a:p>
            <a:pPr marL="0" marR="0"/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08232-B2E8-2B7D-288F-A654AFBAF389}"/>
              </a:ext>
            </a:extLst>
          </p:cNvPr>
          <p:cNvSpPr txBox="1"/>
          <p:nvPr/>
        </p:nvSpPr>
        <p:spPr>
          <a:xfrm>
            <a:off x="5417551" y="675050"/>
            <a:ext cx="6452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Homes on University Boulevard and </a:t>
            </a:r>
          </a:p>
          <a:p>
            <a:r>
              <a:rPr lang="en-US" sz="2800" b="1" dirty="0"/>
              <a:t>Whittington Terrace (NFC)  or </a:t>
            </a:r>
          </a:p>
          <a:p>
            <a:r>
              <a:rPr lang="en-US" sz="2800" b="1" dirty="0"/>
              <a:t>Breezewood (SFC)</a:t>
            </a:r>
          </a:p>
          <a:p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1.0 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times lot size</a:t>
            </a:r>
          </a:p>
          <a:p>
            <a:pPr marL="0" marR="0"/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Residential </a:t>
            </a:r>
            <a:r>
              <a:rPr lang="en-US" sz="28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only.  </a:t>
            </a:r>
          </a:p>
          <a:p>
            <a:pPr marL="0" marR="0"/>
            <a:r>
              <a:rPr lang="en-US" sz="2800" b="1" kern="100" dirty="0">
                <a:solidFill>
                  <a:srgbClr val="A718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Height 50’ </a:t>
            </a:r>
            <a:endParaRPr lang="en-US" sz="3200" b="1" dirty="0">
              <a:solidFill>
                <a:srgbClr val="A718C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000A3-AFF8-1851-A772-8C6622CC8BBC}"/>
              </a:ext>
            </a:extLst>
          </p:cNvPr>
          <p:cNvSpPr txBox="1"/>
          <p:nvPr/>
        </p:nvSpPr>
        <p:spPr>
          <a:xfrm>
            <a:off x="5417551" y="3505295"/>
            <a:ext cx="645292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</a:p>
          <a:p>
            <a:r>
              <a:rPr lang="en-US" sz="3200" b="1" dirty="0"/>
              <a:t>Religious Institution Properties</a:t>
            </a:r>
          </a:p>
          <a:p>
            <a:r>
              <a:rPr lang="en-US" sz="2800" b="1" dirty="0"/>
              <a:t>(Luther Rice, </a:t>
            </a:r>
            <a:r>
              <a:rPr lang="en-US" sz="2800" b="1" dirty="0" err="1"/>
              <a:t>Shomrai</a:t>
            </a:r>
            <a:r>
              <a:rPr lang="en-US" sz="2800" b="1" dirty="0"/>
              <a:t> Emunah)</a:t>
            </a:r>
            <a:endParaRPr lang="en-US" sz="2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/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 times lot size </a:t>
            </a:r>
          </a:p>
          <a:p>
            <a:pPr marL="0" marR="0"/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Commercial FAR is .25 </a:t>
            </a:r>
          </a:p>
          <a:p>
            <a:pPr marL="0" marR="0"/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Residential FAR is 1.5 </a:t>
            </a:r>
          </a:p>
          <a:p>
            <a:pPr marL="0" marR="0"/>
            <a:r>
              <a:rPr lang="en-US" sz="28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800" b="1" kern="100" dirty="0">
                <a:solidFill>
                  <a:srgbClr val="E678F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 60’</a:t>
            </a:r>
            <a:endParaRPr lang="en-US" sz="2800" b="1" kern="100" dirty="0">
              <a:solidFill>
                <a:srgbClr val="E678F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3430D4-CCB2-9E6F-B7DF-7ADF743BD94D}"/>
              </a:ext>
            </a:extLst>
          </p:cNvPr>
          <p:cNvSpPr txBox="1"/>
          <p:nvPr/>
        </p:nvSpPr>
        <p:spPr>
          <a:xfrm>
            <a:off x="5417551" y="90275"/>
            <a:ext cx="6744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Neighborhood</a:t>
            </a:r>
          </a:p>
        </p:txBody>
      </p:sp>
      <p:pic>
        <p:nvPicPr>
          <p:cNvPr id="6154" name="Picture 10" descr="3-Story Modern Duplex with Matching 2573 Square Foot 4 Bed Units">
            <a:extLst>
              <a:ext uri="{FF2B5EF4-FFF2-40B4-BE49-F238E27FC236}">
                <a16:creationId xmlns:a16="http://schemas.microsoft.com/office/drawing/2014/main" id="{341E7E4C-8A07-4B28-BBD7-1C16A33A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59" y="2463895"/>
            <a:ext cx="1680582" cy="11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tail, apartments proposed on Main Street">
            <a:extLst>
              <a:ext uri="{FF2B5EF4-FFF2-40B4-BE49-F238E27FC236}">
                <a16:creationId xmlns:a16="http://schemas.microsoft.com/office/drawing/2014/main" id="{D64430CF-7B69-C66C-3368-D7D081FC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58" y="5373128"/>
            <a:ext cx="2245537" cy="13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74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26C9-596C-FD78-2DA0-A38BFCDC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C8D07-090B-4CB5-1456-78F884883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1" t="26985" r="15171" b="20987"/>
          <a:stretch/>
        </p:blipFill>
        <p:spPr bwMode="auto">
          <a:xfrm rot="17860055">
            <a:off x="4758808" y="196357"/>
            <a:ext cx="5074569" cy="4343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EBFC9-09C0-A71C-046E-65F00C1DE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6" t="19753" r="53743" b="34724"/>
          <a:stretch/>
        </p:blipFill>
        <p:spPr bwMode="auto">
          <a:xfrm rot="17810881">
            <a:off x="1709936" y="405477"/>
            <a:ext cx="2986627" cy="3380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537C9DE6-72F4-2194-3A33-038D02278E9E}"/>
              </a:ext>
            </a:extLst>
          </p:cNvPr>
          <p:cNvSpPr txBox="1"/>
          <p:nvPr/>
        </p:nvSpPr>
        <p:spPr>
          <a:xfrm>
            <a:off x="205732" y="1185"/>
            <a:ext cx="3833099" cy="1048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Dennis Avenue </a:t>
            </a:r>
          </a:p>
          <a:p>
            <a:pPr algn="ctr"/>
            <a:r>
              <a:rPr lang="en-US" sz="3600" b="1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BRT District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FC933-36B7-F24B-155F-73F32C16699B}"/>
              </a:ext>
            </a:extLst>
          </p:cNvPr>
          <p:cNvSpPr txBox="1"/>
          <p:nvPr/>
        </p:nvSpPr>
        <p:spPr>
          <a:xfrm>
            <a:off x="342352" y="4864702"/>
            <a:ext cx="7547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Commercial Residential Neighborhood</a:t>
            </a:r>
          </a:p>
          <a:p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dirty="0"/>
              <a:t>1 x lot size</a:t>
            </a:r>
          </a:p>
          <a:p>
            <a:r>
              <a:rPr lang="en-US" sz="2800" dirty="0"/>
              <a:t>Residential </a:t>
            </a:r>
            <a:r>
              <a:rPr lang="en-US" sz="2800" u="sng" dirty="0"/>
              <a:t>only</a:t>
            </a:r>
            <a:r>
              <a:rPr lang="en-US" sz="2800" dirty="0"/>
              <a:t>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				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16535B-712D-707B-560A-788B65D1A807}"/>
              </a:ext>
            </a:extLst>
          </p:cNvPr>
          <p:cNvSpPr/>
          <p:nvPr/>
        </p:nvSpPr>
        <p:spPr>
          <a:xfrm rot="299004">
            <a:off x="4648228" y="929963"/>
            <a:ext cx="676127" cy="233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2F56ED-A924-77BE-3BAB-CF46DDF1552E}"/>
              </a:ext>
            </a:extLst>
          </p:cNvPr>
          <p:cNvSpPr txBox="1"/>
          <p:nvPr/>
        </p:nvSpPr>
        <p:spPr>
          <a:xfrm>
            <a:off x="5518264" y="14287"/>
            <a:ext cx="638194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</a:t>
            </a:r>
            <a:r>
              <a:rPr lang="en-US" sz="3600" b="1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BRT District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DF1DD5-065E-F0F5-C1A6-B4839468A51B}"/>
              </a:ext>
            </a:extLst>
          </p:cNvPr>
          <p:cNvSpPr txBox="1"/>
          <p:nvPr/>
        </p:nvSpPr>
        <p:spPr>
          <a:xfrm>
            <a:off x="9359894" y="2006204"/>
            <a:ext cx="284797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</a:p>
          <a:p>
            <a:pPr algn="ctr"/>
            <a:r>
              <a:rPr lang="en-US" sz="2800" b="1" dirty="0"/>
              <a:t>The Oaks</a:t>
            </a:r>
            <a:endParaRPr lang="en-US" sz="2800" dirty="0"/>
          </a:p>
          <a:p>
            <a:r>
              <a:rPr lang="en-US" sz="2800" dirty="0"/>
              <a:t>Maximum FAR 1.5</a:t>
            </a:r>
          </a:p>
          <a:p>
            <a:r>
              <a:rPr lang="en-US" sz="2800" dirty="0"/>
              <a:t>Commercial 0.25</a:t>
            </a:r>
          </a:p>
          <a:p>
            <a:r>
              <a:rPr lang="en-US" sz="2800" dirty="0"/>
              <a:t>Residential 1.5</a:t>
            </a:r>
          </a:p>
          <a:p>
            <a:pPr algn="ctr"/>
            <a:endParaRPr lang="en-US" sz="2800" b="1" dirty="0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E5063783-E526-CD2D-A834-ED8218313984}"/>
              </a:ext>
            </a:extLst>
          </p:cNvPr>
          <p:cNvSpPr/>
          <p:nvPr/>
        </p:nvSpPr>
        <p:spPr>
          <a:xfrm rot="1202272">
            <a:off x="4685847" y="2617210"/>
            <a:ext cx="625332" cy="8016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BD9E7-6459-980F-D2E6-CFC843B7BA00}"/>
              </a:ext>
            </a:extLst>
          </p:cNvPr>
          <p:cNvSpPr txBox="1"/>
          <p:nvPr/>
        </p:nvSpPr>
        <p:spPr>
          <a:xfrm>
            <a:off x="8963447" y="5602789"/>
            <a:ext cx="1920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678F1"/>
                </a:solidFill>
              </a:rPr>
              <a:t>Height 70’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14617-6FA2-EF0F-546B-B1F3031868EE}"/>
              </a:ext>
            </a:extLst>
          </p:cNvPr>
          <p:cNvSpPr txBox="1"/>
          <p:nvPr/>
        </p:nvSpPr>
        <p:spPr>
          <a:xfrm>
            <a:off x="3243381" y="5885302"/>
            <a:ext cx="315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718C4"/>
                </a:solidFill>
              </a:rPr>
              <a:t>Height 50’</a:t>
            </a:r>
            <a:endParaRPr lang="en-US" sz="3200" dirty="0">
              <a:solidFill>
                <a:srgbClr val="A718C4"/>
              </a:solidFill>
            </a:endParaRP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F955E58A-AB5B-4C39-81B4-5A117BA41A1A}"/>
              </a:ext>
            </a:extLst>
          </p:cNvPr>
          <p:cNvCxnSpPr>
            <a:cxnSpLocks/>
          </p:cNvCxnSpPr>
          <p:nvPr/>
        </p:nvCxnSpPr>
        <p:spPr>
          <a:xfrm rot="10800000">
            <a:off x="7126859" y="2750084"/>
            <a:ext cx="2891784" cy="934929"/>
          </a:xfrm>
          <a:prstGeom prst="curvedConnector3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7 Storied Residential Building 3D View">
            <a:extLst>
              <a:ext uri="{FF2B5EF4-FFF2-40B4-BE49-F238E27FC236}">
                <a16:creationId xmlns:a16="http://schemas.microsoft.com/office/drawing/2014/main" id="{EC1D90A5-DEE0-774F-CAAB-F6E7AD986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035" y="5246465"/>
            <a:ext cx="910186" cy="155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-Story Modern Duplex with Matching 2573 Square Foot 4 Bed Units">
            <a:extLst>
              <a:ext uri="{FF2B5EF4-FFF2-40B4-BE49-F238E27FC236}">
                <a16:creationId xmlns:a16="http://schemas.microsoft.com/office/drawing/2014/main" id="{7854BA61-2FBC-7B86-4079-464BCA5D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9864" y="5418161"/>
            <a:ext cx="1875864" cy="12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7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140A0B-5FC0-32F9-7F2D-696856BB7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6688DD-CF73-6D8F-8247-A460E422A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75" t="9668" r="45493" b="10730"/>
          <a:stretch/>
        </p:blipFill>
        <p:spPr bwMode="auto">
          <a:xfrm rot="16200000">
            <a:off x="7882286" y="2736674"/>
            <a:ext cx="3392559" cy="4420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9B5F2CB4-4238-B66C-481B-70A2C5610DFD}"/>
              </a:ext>
            </a:extLst>
          </p:cNvPr>
          <p:cNvSpPr txBox="1"/>
          <p:nvPr/>
        </p:nvSpPr>
        <p:spPr>
          <a:xfrm>
            <a:off x="205732" y="1185"/>
            <a:ext cx="3833099" cy="1048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Dennis Avenue </a:t>
            </a:r>
          </a:p>
          <a:p>
            <a:pPr algn="ctr"/>
            <a:r>
              <a:rPr lang="en-US" sz="3600" b="1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BRT District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D7FC2-A5C5-947E-366C-DDBE5B89F277}"/>
              </a:ext>
            </a:extLst>
          </p:cNvPr>
          <p:cNvSpPr txBox="1"/>
          <p:nvPr/>
        </p:nvSpPr>
        <p:spPr>
          <a:xfrm>
            <a:off x="3834816" y="156092"/>
            <a:ext cx="80305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Collins Funeral 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Homes on University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Office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Masonic Lodge</a:t>
            </a:r>
          </a:p>
          <a:p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400" dirty="0"/>
              <a:t>1.5 x lot size</a:t>
            </a:r>
          </a:p>
          <a:p>
            <a:r>
              <a:rPr lang="en-US" sz="2400" dirty="0"/>
              <a:t>Commercial FAR 0.25 </a:t>
            </a:r>
          </a:p>
          <a:p>
            <a:r>
              <a:rPr lang="en-US" sz="2400" dirty="0"/>
              <a:t>Residential FAR 1.5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E74BB-0940-50C8-36B4-6D5560659D95}"/>
              </a:ext>
            </a:extLst>
          </p:cNvPr>
          <p:cNvSpPr txBox="1"/>
          <p:nvPr/>
        </p:nvSpPr>
        <p:spPr>
          <a:xfrm>
            <a:off x="3834816" y="4639805"/>
            <a:ext cx="3533393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Red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= Build to Line </a:t>
            </a:r>
          </a:p>
          <a:p>
            <a:r>
              <a:rPr lang="en-US" sz="3200" dirty="0"/>
              <a:t>University Blvd &amp; Dennis Avenue</a:t>
            </a:r>
          </a:p>
          <a:p>
            <a:r>
              <a:rPr lang="en-US" sz="3200" dirty="0"/>
              <a:t>intersection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DB318-3F44-D65B-653D-AF62CC845EB6}"/>
              </a:ext>
            </a:extLst>
          </p:cNvPr>
          <p:cNvSpPr txBox="1"/>
          <p:nvPr/>
        </p:nvSpPr>
        <p:spPr>
          <a:xfrm>
            <a:off x="9320533" y="2470903"/>
            <a:ext cx="17041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60’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8BB4D9-87D7-1310-B71F-41D2869E5F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405" t="22402" r="48036" b="38457"/>
          <a:stretch/>
        </p:blipFill>
        <p:spPr>
          <a:xfrm rot="16380983">
            <a:off x="1956784" y="2768526"/>
            <a:ext cx="1053893" cy="171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7EB49-1881-87F0-A2DE-F9B259D9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059" t="29810" r="11181" b="28360"/>
          <a:stretch/>
        </p:blipFill>
        <p:spPr>
          <a:xfrm rot="17159320">
            <a:off x="625209" y="2867054"/>
            <a:ext cx="991729" cy="1828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0640C5-C620-3F79-C2C4-97B5533C517F}"/>
              </a:ext>
            </a:extLst>
          </p:cNvPr>
          <p:cNvSpPr/>
          <p:nvPr/>
        </p:nvSpPr>
        <p:spPr>
          <a:xfrm>
            <a:off x="973294" y="4284424"/>
            <a:ext cx="113951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</a:t>
            </a:r>
            <a:r>
              <a:rPr lang="en-US" dirty="0" err="1">
                <a:solidFill>
                  <a:schemeClr val="tx1"/>
                </a:solidFill>
              </a:rPr>
              <a:t>Dennis</a:t>
            </a:r>
            <a:r>
              <a:rPr lang="en-US" dirty="0">
                <a:solidFill>
                  <a:schemeClr val="tx1"/>
                </a:solidFill>
              </a:rPr>
              <a:t> Avenue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0AF7E4-7EF1-D76E-1658-7936626FC5EC}"/>
              </a:ext>
            </a:extLst>
          </p:cNvPr>
          <p:cNvSpPr/>
          <p:nvPr/>
        </p:nvSpPr>
        <p:spPr>
          <a:xfrm>
            <a:off x="222015" y="2336349"/>
            <a:ext cx="176432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A5AB83-72CE-15BC-5CB5-4AE7E9E6E16B}"/>
              </a:ext>
            </a:extLst>
          </p:cNvPr>
          <p:cNvSpPr/>
          <p:nvPr/>
        </p:nvSpPr>
        <p:spPr>
          <a:xfrm rot="20380348">
            <a:off x="166100" y="2324471"/>
            <a:ext cx="107680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 Arrow 18">
            <a:extLst>
              <a:ext uri="{FF2B5EF4-FFF2-40B4-BE49-F238E27FC236}">
                <a16:creationId xmlns:a16="http://schemas.microsoft.com/office/drawing/2014/main" id="{10F212AA-868A-4FF8-532A-3ADFDD58CF04}"/>
              </a:ext>
            </a:extLst>
          </p:cNvPr>
          <p:cNvSpPr/>
          <p:nvPr/>
        </p:nvSpPr>
        <p:spPr>
          <a:xfrm rot="3669140" flipH="1">
            <a:off x="1815988" y="4320173"/>
            <a:ext cx="507291" cy="352008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E927EA0-F24C-7C6D-6B00-01EC4ED3909A}"/>
              </a:ext>
            </a:extLst>
          </p:cNvPr>
          <p:cNvSpPr/>
          <p:nvPr/>
        </p:nvSpPr>
        <p:spPr>
          <a:xfrm>
            <a:off x="893355" y="2475965"/>
            <a:ext cx="1139513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7172" name="Picture 4" descr="retail, apartments proposed on Main Street">
            <a:extLst>
              <a:ext uri="{FF2B5EF4-FFF2-40B4-BE49-F238E27FC236}">
                <a16:creationId xmlns:a16="http://schemas.microsoft.com/office/drawing/2014/main" id="{2217A11B-9F5E-14C5-1A73-8D246491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32" y="784630"/>
            <a:ext cx="2715185" cy="16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69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3708B-4E2C-35B7-7842-B425D687A6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09" t="12437" r="35395" b="24577"/>
          <a:stretch>
            <a:fillRect/>
          </a:stretch>
        </p:blipFill>
        <p:spPr>
          <a:xfrm>
            <a:off x="287059" y="580851"/>
            <a:ext cx="10501191" cy="56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63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68090-14C6-13A0-8A23-7817BA77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C80F3-954F-F21F-625D-24BC3EC8E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5163" r="45702" b="28526"/>
          <a:stretch/>
        </p:blipFill>
        <p:spPr bwMode="auto">
          <a:xfrm>
            <a:off x="958265" y="1225510"/>
            <a:ext cx="5950226" cy="5187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C23A7-9D98-1AA0-0479-D4C1B0212C95}"/>
              </a:ext>
            </a:extLst>
          </p:cNvPr>
          <p:cNvSpPr txBox="1"/>
          <p:nvPr/>
        </p:nvSpPr>
        <p:spPr>
          <a:xfrm>
            <a:off x="636105" y="25181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69382-9A8D-351C-ED3B-EFEBEC3B071D}"/>
              </a:ext>
            </a:extLst>
          </p:cNvPr>
          <p:cNvSpPr txBox="1"/>
          <p:nvPr/>
        </p:nvSpPr>
        <p:spPr>
          <a:xfrm>
            <a:off x="7713594" y="1225510"/>
            <a:ext cx="400132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Red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= Build to Line </a:t>
            </a:r>
          </a:p>
          <a:p>
            <a:r>
              <a:rPr lang="en-US" sz="3200" dirty="0"/>
              <a:t>University Blvd &amp; Colesville  intersection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1EC58D-B206-250B-6CA7-B035079B14A3}"/>
              </a:ext>
            </a:extLst>
          </p:cNvPr>
          <p:cNvSpPr/>
          <p:nvPr/>
        </p:nvSpPr>
        <p:spPr>
          <a:xfrm>
            <a:off x="7004003" y="4142345"/>
            <a:ext cx="914400" cy="914400"/>
          </a:xfrm>
          <a:prstGeom prst="ellipse">
            <a:avLst/>
          </a:prstGeom>
          <a:noFill/>
          <a:ln w="60325">
            <a:solidFill>
              <a:srgbClr val="F19B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EA60-14A2-466D-E7A6-D4C9B2695AC2}"/>
              </a:ext>
            </a:extLst>
          </p:cNvPr>
          <p:cNvSpPr txBox="1"/>
          <p:nvPr/>
        </p:nvSpPr>
        <p:spPr>
          <a:xfrm>
            <a:off x="7094628" y="4245602"/>
            <a:ext cx="733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BRT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STOP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70AE6-857B-1493-ED4E-9DF025E7BC8E}"/>
              </a:ext>
            </a:extLst>
          </p:cNvPr>
          <p:cNvSpPr txBox="1"/>
          <p:nvPr/>
        </p:nvSpPr>
        <p:spPr>
          <a:xfrm>
            <a:off x="7918403" y="3464103"/>
            <a:ext cx="21690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FLASH Bus Stations in Median Lane at Intersection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2766E-87D0-41DC-B9CB-8A3CBE92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02" t="42762" r="47618" b="33165"/>
          <a:stretch/>
        </p:blipFill>
        <p:spPr>
          <a:xfrm>
            <a:off x="5980871" y="3220278"/>
            <a:ext cx="459686" cy="1007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423C9-A538-5F9E-D930-1C93B35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567" t="42801" r="47272" b="37950"/>
          <a:stretch/>
        </p:blipFill>
        <p:spPr>
          <a:xfrm>
            <a:off x="10087446" y="3524232"/>
            <a:ext cx="1910497" cy="288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17F4-C6FB-B023-6D3F-D8125BC1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365125"/>
            <a:ext cx="10838793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UNIVERSITY BOULEVARD CORRIDOR PLAN (UBCP)</a:t>
            </a:r>
            <a:br>
              <a:rPr lang="en-US" sz="4400" b="1" dirty="0">
                <a:solidFill>
                  <a:srgbClr val="00B050"/>
                </a:solidFill>
              </a:rPr>
            </a:b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12435-257B-62D3-6F0B-B2032E02E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15823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00B050"/>
                </a:solidFill>
              </a:rPr>
              <a:t>PLAN VISION</a:t>
            </a:r>
          </a:p>
          <a:p>
            <a:pPr lvl="1"/>
            <a:r>
              <a:rPr lang="en-US" sz="3600" dirty="0"/>
              <a:t>Pedestrian-oriented</a:t>
            </a:r>
          </a:p>
          <a:p>
            <a:pPr lvl="1"/>
            <a:r>
              <a:rPr lang="en-US" sz="3600" dirty="0"/>
              <a:t>Multimodal</a:t>
            </a:r>
          </a:p>
          <a:p>
            <a:pPr lvl="1"/>
            <a:r>
              <a:rPr lang="en-US" sz="3600" dirty="0"/>
              <a:t>Safe, accessible, and healthy travel options</a:t>
            </a:r>
          </a:p>
          <a:p>
            <a:pPr lvl="1"/>
            <a:r>
              <a:rPr lang="en-US" sz="3600" dirty="0"/>
              <a:t>Vibrant, connected communities</a:t>
            </a:r>
          </a:p>
          <a:p>
            <a:pPr lvl="1"/>
            <a:r>
              <a:rPr lang="en-US" sz="3600" dirty="0"/>
              <a:t>Diverse range of housing options</a:t>
            </a:r>
          </a:p>
          <a:p>
            <a:pPr lvl="1"/>
            <a:r>
              <a:rPr lang="en-US" sz="3600" dirty="0"/>
              <a:t>Supported by Bus Rapid Transit (BRT)</a:t>
            </a:r>
          </a:p>
        </p:txBody>
      </p:sp>
    </p:spTree>
    <p:extLst>
      <p:ext uri="{BB962C8B-B14F-4D97-AF65-F5344CB8AC3E}">
        <p14:creationId xmlns:p14="http://schemas.microsoft.com/office/powerpoint/2010/main" val="181177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256474-010A-6D98-00DD-1D21D3A29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27051" r="59354" b="20646"/>
          <a:stretch/>
        </p:blipFill>
        <p:spPr bwMode="auto">
          <a:xfrm>
            <a:off x="343177" y="1413643"/>
            <a:ext cx="4205835" cy="5132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F6417-36D2-1BAE-53FD-414C964947F8}"/>
              </a:ext>
            </a:extLst>
          </p:cNvPr>
          <p:cNvSpPr txBox="1"/>
          <p:nvPr/>
        </p:nvSpPr>
        <p:spPr>
          <a:xfrm>
            <a:off x="0" y="96843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57C53-F733-A1A4-A740-02A4644245B4}"/>
              </a:ext>
            </a:extLst>
          </p:cNvPr>
          <p:cNvSpPr txBox="1"/>
          <p:nvPr/>
        </p:nvSpPr>
        <p:spPr>
          <a:xfrm>
            <a:off x="5833625" y="1297172"/>
            <a:ext cx="609928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Timberwood</a:t>
            </a:r>
            <a:r>
              <a:rPr lang="en-US" sz="2800" dirty="0"/>
              <a:t> Ave homes</a:t>
            </a:r>
          </a:p>
          <a:p>
            <a:r>
              <a:rPr lang="en-US" sz="2800" dirty="0"/>
              <a:t>Homes in block on Colesville &amp; 	Sutherland</a:t>
            </a:r>
          </a:p>
          <a:p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dirty="0"/>
              <a:t>1 x lot size</a:t>
            </a:r>
          </a:p>
          <a:p>
            <a:r>
              <a:rPr lang="en-US" sz="2800" dirty="0"/>
              <a:t>Residential </a:t>
            </a:r>
            <a:r>
              <a:rPr lang="en-US" sz="2800" u="sng" dirty="0"/>
              <a:t>only</a:t>
            </a:r>
            <a:r>
              <a:rPr lang="en-US" sz="2800" dirty="0"/>
              <a:t> </a:t>
            </a:r>
          </a:p>
          <a:p>
            <a:r>
              <a:rPr lang="en-US" sz="2800" dirty="0">
                <a:solidFill>
                  <a:srgbClr val="A718C4"/>
                </a:solidFill>
              </a:rPr>
              <a:t>Height 50’</a:t>
            </a:r>
          </a:p>
          <a:p>
            <a:r>
              <a:rPr lang="en-US" sz="2800" dirty="0"/>
              <a:t>	</a:t>
            </a:r>
          </a:p>
          <a:p>
            <a:r>
              <a:rPr lang="en-US" sz="2800" dirty="0"/>
              <a:t>Insurance Co on Sutherland </a:t>
            </a:r>
          </a:p>
          <a:p>
            <a:r>
              <a:rPr lang="en-US" sz="2800" dirty="0"/>
              <a:t>Maximum Building FAR is 1.25 x lot size Commercial FAR .05</a:t>
            </a:r>
          </a:p>
          <a:p>
            <a:r>
              <a:rPr lang="en-US" sz="2800" dirty="0"/>
              <a:t>Residential FAR 1.0 </a:t>
            </a:r>
          </a:p>
          <a:p>
            <a:r>
              <a:rPr lang="en-US" sz="2800" dirty="0">
                <a:solidFill>
                  <a:srgbClr val="A718C4"/>
                </a:solidFill>
              </a:rPr>
              <a:t>		Height 40’</a:t>
            </a:r>
          </a:p>
          <a:p>
            <a:endParaRPr lang="en-US" sz="2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A15AEC-271C-AE1D-24E2-A282E9C34459}"/>
              </a:ext>
            </a:extLst>
          </p:cNvPr>
          <p:cNvSpPr/>
          <p:nvPr/>
        </p:nvSpPr>
        <p:spPr>
          <a:xfrm>
            <a:off x="5324446" y="4423721"/>
            <a:ext cx="320123" cy="326959"/>
          </a:xfrm>
          <a:prstGeom prst="ellipse">
            <a:avLst/>
          </a:prstGeom>
          <a:solidFill>
            <a:srgbClr val="B018D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56ADA3-0D83-F4A7-FA54-BF2BD1083262}"/>
              </a:ext>
            </a:extLst>
          </p:cNvPr>
          <p:cNvSpPr/>
          <p:nvPr/>
        </p:nvSpPr>
        <p:spPr>
          <a:xfrm>
            <a:off x="5386633" y="1802522"/>
            <a:ext cx="336331" cy="304799"/>
          </a:xfrm>
          <a:prstGeom prst="ellipse">
            <a:avLst/>
          </a:prstGeom>
          <a:solidFill>
            <a:srgbClr val="A718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34055F-A1D2-C55E-C7F3-29F2261A6E35}"/>
              </a:ext>
            </a:extLst>
          </p:cNvPr>
          <p:cNvSpPr/>
          <p:nvPr/>
        </p:nvSpPr>
        <p:spPr>
          <a:xfrm>
            <a:off x="5386634" y="1413643"/>
            <a:ext cx="336331" cy="304799"/>
          </a:xfrm>
          <a:prstGeom prst="ellipse">
            <a:avLst/>
          </a:prstGeom>
          <a:solidFill>
            <a:srgbClr val="A718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AEA86-6A4E-F24A-3AB6-1AD427394709}"/>
              </a:ext>
            </a:extLst>
          </p:cNvPr>
          <p:cNvSpPr txBox="1"/>
          <p:nvPr/>
        </p:nvSpPr>
        <p:spPr>
          <a:xfrm>
            <a:off x="5205176" y="377970"/>
            <a:ext cx="6744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Neighborhood</a:t>
            </a:r>
          </a:p>
        </p:txBody>
      </p:sp>
      <p:pic>
        <p:nvPicPr>
          <p:cNvPr id="5122" name="Picture 2" descr="Five Reasons Four-Story Apartment Buildings Are Good ...">
            <a:extLst>
              <a:ext uri="{FF2B5EF4-FFF2-40B4-BE49-F238E27FC236}">
                <a16:creationId xmlns:a16="http://schemas.microsoft.com/office/drawing/2014/main" id="{E31C5CB3-EF0A-ED78-0021-54FC1C1A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021" y="5271247"/>
            <a:ext cx="1805540" cy="14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3-Story Modern Duplex with Matching 2573 Square Foot 4 Bed Units">
            <a:extLst>
              <a:ext uri="{FF2B5EF4-FFF2-40B4-BE49-F238E27FC236}">
                <a16:creationId xmlns:a16="http://schemas.microsoft.com/office/drawing/2014/main" id="{AD687C1D-3BF6-1015-9243-8E1BE776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8697" y="3038031"/>
            <a:ext cx="1875864" cy="12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26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B823D-37D5-AE1F-196E-733C60067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C399D1-1689-67D2-BDEA-5790AA340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46700" r="59354" b="20646"/>
          <a:stretch/>
        </p:blipFill>
        <p:spPr bwMode="auto">
          <a:xfrm>
            <a:off x="302219" y="1312065"/>
            <a:ext cx="3514229" cy="2677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79E74E-99F6-B99B-E119-0CDBEBAE0841}"/>
              </a:ext>
            </a:extLst>
          </p:cNvPr>
          <p:cNvSpPr txBox="1"/>
          <p:nvPr/>
        </p:nvSpPr>
        <p:spPr>
          <a:xfrm>
            <a:off x="0" y="96843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6D3EB-2CC2-D41C-CC23-A3128D920415}"/>
              </a:ext>
            </a:extLst>
          </p:cNvPr>
          <p:cNvSpPr txBox="1"/>
          <p:nvPr/>
        </p:nvSpPr>
        <p:spPr>
          <a:xfrm>
            <a:off x="5330982" y="96843"/>
            <a:ext cx="8030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470AF-587C-213A-E2A5-7BAC5BF8CD54}"/>
              </a:ext>
            </a:extLst>
          </p:cNvPr>
          <p:cNvSpPr txBox="1"/>
          <p:nvPr/>
        </p:nvSpPr>
        <p:spPr>
          <a:xfrm>
            <a:off x="4464161" y="745592"/>
            <a:ext cx="6963320" cy="5693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Dunkin Donuts and Vacant Offices (Lorain)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3.0 x lot size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Commercial FAR is 2 and Residential FAR is 1.5 </a:t>
            </a:r>
          </a:p>
          <a:p>
            <a:r>
              <a:rPr lang="en-US" sz="2000" dirty="0"/>
              <a:t>Vet and Various retail/office on Univ Blvd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1.5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Commercial FAR is 1.5 and Residential FAR is 1.5</a:t>
            </a:r>
          </a:p>
          <a:p>
            <a:r>
              <a:rPr lang="en-US" sz="2000" dirty="0"/>
              <a:t>Four Corners Pub/Red Maple/Pizza Hut/shops               (Sutherland and Colesville)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2.5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Commercial FAR is 1.5 and Residential FAR is 2.0</a:t>
            </a:r>
          </a:p>
          <a:p>
            <a:endParaRPr lang="en-US" sz="2000" dirty="0"/>
          </a:p>
          <a:p>
            <a:r>
              <a:rPr lang="en-US" sz="2000" dirty="0"/>
              <a:t>Utility building/Shell gas station (</a:t>
            </a:r>
            <a:r>
              <a:rPr lang="en-US" sz="2000" dirty="0" err="1"/>
              <a:t>Timberwood</a:t>
            </a:r>
            <a:r>
              <a:rPr lang="en-US" sz="20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2.0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Commercial FAR is 1.5 and Residential FAR is 1.5</a:t>
            </a:r>
          </a:p>
          <a:p>
            <a:r>
              <a:rPr lang="en-US" sz="2000" dirty="0"/>
              <a:t>Citgo gas station (Univ. Blvd &amp; Sutherland) </a:t>
            </a:r>
          </a:p>
          <a:p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2.25 x lot size</a:t>
            </a:r>
          </a:p>
          <a:p>
            <a:r>
              <a:rPr lang="en-US" sz="2000" dirty="0"/>
              <a:t>Commercial FAR is 1.5 and Residential FAR is 2.0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F9875-BCE3-343B-CDDF-C70E74550262}"/>
              </a:ext>
            </a:extLst>
          </p:cNvPr>
          <p:cNvSpPr txBox="1"/>
          <p:nvPr/>
        </p:nvSpPr>
        <p:spPr>
          <a:xfrm>
            <a:off x="339399" y="4891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5221A1-B5A6-19BE-5B6E-5731A2698482}"/>
              </a:ext>
            </a:extLst>
          </p:cNvPr>
          <p:cNvSpPr/>
          <p:nvPr/>
        </p:nvSpPr>
        <p:spPr>
          <a:xfrm>
            <a:off x="3948507" y="745592"/>
            <a:ext cx="515654" cy="480680"/>
          </a:xfrm>
          <a:prstGeom prst="ellipse">
            <a:avLst/>
          </a:prstGeom>
          <a:solidFill>
            <a:srgbClr val="E678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A91528-7BCA-9CE7-830F-84A1FF1E25CE}"/>
              </a:ext>
            </a:extLst>
          </p:cNvPr>
          <p:cNvSpPr/>
          <p:nvPr/>
        </p:nvSpPr>
        <p:spPr>
          <a:xfrm>
            <a:off x="3948507" y="2633631"/>
            <a:ext cx="469783" cy="426174"/>
          </a:xfrm>
          <a:prstGeom prst="ellipse">
            <a:avLst/>
          </a:prstGeom>
          <a:solidFill>
            <a:srgbClr val="E678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127FD0-56D0-5204-3CDE-57E96CDA57CF}"/>
              </a:ext>
            </a:extLst>
          </p:cNvPr>
          <p:cNvSpPr txBox="1"/>
          <p:nvPr/>
        </p:nvSpPr>
        <p:spPr>
          <a:xfrm>
            <a:off x="-261380" y="4548777"/>
            <a:ext cx="416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0AE106-6C20-DAD9-658F-93B04FFFFEB0}"/>
              </a:ext>
            </a:extLst>
          </p:cNvPr>
          <p:cNvSpPr txBox="1"/>
          <p:nvPr/>
        </p:nvSpPr>
        <p:spPr>
          <a:xfrm>
            <a:off x="10280788" y="6014429"/>
            <a:ext cx="178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75 ‘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DA9A2B-332D-8B96-C46D-F45A103F0DA7}"/>
              </a:ext>
            </a:extLst>
          </p:cNvPr>
          <p:cNvSpPr txBox="1"/>
          <p:nvPr/>
        </p:nvSpPr>
        <p:spPr>
          <a:xfrm>
            <a:off x="10236885" y="2893194"/>
            <a:ext cx="196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100 ‘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9F6EB8-4DF6-5E3B-5B0E-E5D04E1D37B7}"/>
              </a:ext>
            </a:extLst>
          </p:cNvPr>
          <p:cNvSpPr/>
          <p:nvPr/>
        </p:nvSpPr>
        <p:spPr>
          <a:xfrm>
            <a:off x="3932750" y="1783951"/>
            <a:ext cx="515654" cy="480680"/>
          </a:xfrm>
          <a:prstGeom prst="ellipse">
            <a:avLst/>
          </a:prstGeom>
          <a:solidFill>
            <a:srgbClr val="E678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95041B-1E5E-7F2D-AA8C-E43901DAABAC}"/>
              </a:ext>
            </a:extLst>
          </p:cNvPr>
          <p:cNvSpPr/>
          <p:nvPr/>
        </p:nvSpPr>
        <p:spPr>
          <a:xfrm>
            <a:off x="3932750" y="4112690"/>
            <a:ext cx="515654" cy="480680"/>
          </a:xfrm>
          <a:prstGeom prst="ellipse">
            <a:avLst/>
          </a:prstGeom>
          <a:solidFill>
            <a:srgbClr val="E678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A9A8AA-E12A-93F5-58F0-9BD08D0DE43B}"/>
              </a:ext>
            </a:extLst>
          </p:cNvPr>
          <p:cNvSpPr/>
          <p:nvPr/>
        </p:nvSpPr>
        <p:spPr>
          <a:xfrm>
            <a:off x="3948507" y="5010442"/>
            <a:ext cx="515654" cy="480680"/>
          </a:xfrm>
          <a:prstGeom prst="ellipse">
            <a:avLst/>
          </a:prstGeom>
          <a:solidFill>
            <a:srgbClr val="E678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0C69791-BD03-526F-3B03-777A7CB9C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" descr="10 Storied Residential Building 3D View">
            <a:extLst>
              <a:ext uri="{FF2B5EF4-FFF2-40B4-BE49-F238E27FC236}">
                <a16:creationId xmlns:a16="http://schemas.microsoft.com/office/drawing/2014/main" id="{4B3B7D7C-DC1A-CFB1-28AE-FBF64883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894" y="1027170"/>
            <a:ext cx="1240010" cy="18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 Storied Residential Building 3D View">
            <a:extLst>
              <a:ext uri="{FF2B5EF4-FFF2-40B4-BE49-F238E27FC236}">
                <a16:creationId xmlns:a16="http://schemas.microsoft.com/office/drawing/2014/main" id="{4935B9A8-3608-1878-3EB8-A0E14FEF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146" y="4334221"/>
            <a:ext cx="929305" cy="158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EA4B0BB4-6516-EEB3-0909-35250685A787}"/>
              </a:ext>
            </a:extLst>
          </p:cNvPr>
          <p:cNvSpPr/>
          <p:nvPr/>
        </p:nvSpPr>
        <p:spPr>
          <a:xfrm>
            <a:off x="9833672" y="745592"/>
            <a:ext cx="415474" cy="3091087"/>
          </a:xfrm>
          <a:prstGeom prst="rightBrace">
            <a:avLst>
              <a:gd name="adj1" fmla="val 0"/>
              <a:gd name="adj2" fmla="val 49927"/>
            </a:avLst>
          </a:prstGeom>
          <a:ln w="34925">
            <a:solidFill>
              <a:srgbClr val="E67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8F1"/>
              </a:solidFill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CFFCD0AA-B657-9C2A-A30A-1604D6BD4681}"/>
              </a:ext>
            </a:extLst>
          </p:cNvPr>
          <p:cNvSpPr/>
          <p:nvPr/>
        </p:nvSpPr>
        <p:spPr>
          <a:xfrm>
            <a:off x="9809971" y="4116957"/>
            <a:ext cx="415474" cy="2173280"/>
          </a:xfrm>
          <a:prstGeom prst="rightBrace">
            <a:avLst>
              <a:gd name="adj1" fmla="val 0"/>
              <a:gd name="adj2" fmla="val 49927"/>
            </a:avLst>
          </a:prstGeom>
          <a:ln w="34925">
            <a:solidFill>
              <a:srgbClr val="E67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8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1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FD6AF-5917-B1A5-4BA2-F522E47E2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31642" r="51928" b="23140"/>
          <a:stretch/>
        </p:blipFill>
        <p:spPr bwMode="auto">
          <a:xfrm>
            <a:off x="767254" y="1891860"/>
            <a:ext cx="4480113" cy="3951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A848E6-5359-2F41-4258-CE431D984B3F}"/>
              </a:ext>
            </a:extLst>
          </p:cNvPr>
          <p:cNvSpPr txBox="1"/>
          <p:nvPr/>
        </p:nvSpPr>
        <p:spPr>
          <a:xfrm>
            <a:off x="0" y="96843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535A7-F388-8193-DA79-B9C42EC7EFF4}"/>
              </a:ext>
            </a:extLst>
          </p:cNvPr>
          <p:cNvSpPr txBox="1"/>
          <p:nvPr/>
        </p:nvSpPr>
        <p:spPr>
          <a:xfrm>
            <a:off x="5330982" y="96843"/>
            <a:ext cx="8030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83C47-A40F-5B91-DF75-CC4F1B3BAF33}"/>
              </a:ext>
            </a:extLst>
          </p:cNvPr>
          <p:cNvSpPr txBox="1"/>
          <p:nvPr/>
        </p:nvSpPr>
        <p:spPr>
          <a:xfrm>
            <a:off x="6200451" y="883739"/>
            <a:ext cx="6032522" cy="7971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Median block with Papa Johns,          McDonalds, 7-11, Vitamin 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FAR max </a:t>
            </a:r>
            <a:r>
              <a:rPr lang="en-US" sz="2400" dirty="0">
                <a:highlight>
                  <a:srgbClr val="FF00FF"/>
                </a:highlight>
              </a:rPr>
              <a:t>2.5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Commercial FAR 1.5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Residential FAR 1.5</a:t>
            </a:r>
          </a:p>
          <a:p>
            <a:r>
              <a:rPr lang="en-US" sz="2400" dirty="0"/>
              <a:t>Post Office/Gas 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Max Building FAR is </a:t>
            </a:r>
            <a:r>
              <a:rPr lang="en-US" sz="2400" dirty="0">
                <a:highlight>
                  <a:srgbClr val="FF00FF"/>
                </a:highlight>
              </a:rPr>
              <a:t>2.25 x lot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Commercial FAR is 1.5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Residential FAR is 1.5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Safeway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FAR max </a:t>
            </a:r>
            <a:r>
              <a:rPr lang="en-US" sz="2400" dirty="0">
                <a:highlight>
                  <a:srgbClr val="FF00FF"/>
                </a:highlight>
              </a:rPr>
              <a:t>3.0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Commercial FAR 1.5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Residential FAR 2.5 </a:t>
            </a:r>
            <a:r>
              <a:rPr lang="en-US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</a:t>
            </a:r>
          </a:p>
          <a:p>
            <a:r>
              <a:rPr lang="en-US" sz="2000" dirty="0"/>
              <a:t>               </a:t>
            </a:r>
          </a:p>
          <a:p>
            <a:endParaRPr lang="en-US" sz="2000" b="1" dirty="0"/>
          </a:p>
          <a:p>
            <a:r>
              <a:rPr lang="en-US" sz="2000" b="1" dirty="0"/>
              <a:t>               </a:t>
            </a:r>
            <a:r>
              <a:rPr lang="en-US" sz="2800" b="1" dirty="0"/>
              <a:t>60 ‘ high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329BD3-ED53-1857-6E45-DD8F5DC7F2D3}"/>
              </a:ext>
            </a:extLst>
          </p:cNvPr>
          <p:cNvSpPr/>
          <p:nvPr/>
        </p:nvSpPr>
        <p:spPr>
          <a:xfrm>
            <a:off x="5538955" y="908336"/>
            <a:ext cx="520696" cy="493260"/>
          </a:xfrm>
          <a:prstGeom prst="ellipse">
            <a:avLst/>
          </a:prstGeom>
          <a:solidFill>
            <a:srgbClr val="E678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E827A7-F9E7-B0F4-F0D5-4AA0B124716C}"/>
              </a:ext>
            </a:extLst>
          </p:cNvPr>
          <p:cNvSpPr/>
          <p:nvPr/>
        </p:nvSpPr>
        <p:spPr>
          <a:xfrm>
            <a:off x="5575304" y="4561555"/>
            <a:ext cx="520696" cy="493260"/>
          </a:xfrm>
          <a:prstGeom prst="ellipse">
            <a:avLst/>
          </a:prstGeom>
          <a:solidFill>
            <a:srgbClr val="E678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FDA814-6E32-7BE0-EA46-A7BA89A7B52C}"/>
              </a:ext>
            </a:extLst>
          </p:cNvPr>
          <p:cNvSpPr/>
          <p:nvPr/>
        </p:nvSpPr>
        <p:spPr>
          <a:xfrm>
            <a:off x="5532036" y="2658755"/>
            <a:ext cx="520696" cy="493260"/>
          </a:xfrm>
          <a:prstGeom prst="ellipse">
            <a:avLst/>
          </a:prstGeom>
          <a:solidFill>
            <a:srgbClr val="E678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09A6F5-DE1A-C0D5-823A-178DEF952AD6}"/>
              </a:ext>
            </a:extLst>
          </p:cNvPr>
          <p:cNvSpPr txBox="1"/>
          <p:nvPr/>
        </p:nvSpPr>
        <p:spPr>
          <a:xfrm>
            <a:off x="8665694" y="6267762"/>
            <a:ext cx="170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678F1"/>
                </a:solidFill>
              </a:rPr>
              <a:t>Height 100 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0C6535-EA32-492D-3BC0-18EF25593667}"/>
              </a:ext>
            </a:extLst>
          </p:cNvPr>
          <p:cNvSpPr txBox="1"/>
          <p:nvPr/>
        </p:nvSpPr>
        <p:spPr>
          <a:xfrm>
            <a:off x="10810489" y="3734749"/>
            <a:ext cx="170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678F1"/>
                </a:solidFill>
              </a:rPr>
              <a:t>Height 75‘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A9E6C86F-AA38-3A22-EF1A-CAC2097376BF}"/>
              </a:ext>
            </a:extLst>
          </p:cNvPr>
          <p:cNvSpPr/>
          <p:nvPr/>
        </p:nvSpPr>
        <p:spPr>
          <a:xfrm>
            <a:off x="10195034" y="1050950"/>
            <a:ext cx="415474" cy="3091087"/>
          </a:xfrm>
          <a:prstGeom prst="rightBrace">
            <a:avLst>
              <a:gd name="adj1" fmla="val 0"/>
              <a:gd name="adj2" fmla="val 49927"/>
            </a:avLst>
          </a:prstGeom>
          <a:ln w="34925">
            <a:solidFill>
              <a:srgbClr val="E67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8F1"/>
              </a:solidFill>
            </a:endParaRPr>
          </a:p>
        </p:txBody>
      </p:sp>
      <p:pic>
        <p:nvPicPr>
          <p:cNvPr id="6" name="Picture 4" descr="7 Storied Residential Building 3D View">
            <a:extLst>
              <a:ext uri="{FF2B5EF4-FFF2-40B4-BE49-F238E27FC236}">
                <a16:creationId xmlns:a16="http://schemas.microsoft.com/office/drawing/2014/main" id="{02B96842-1930-93AA-96F5-0F6BAF32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27" y="1640754"/>
            <a:ext cx="1110084" cy="189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10 Storied Residential Building 3D View">
            <a:extLst>
              <a:ext uri="{FF2B5EF4-FFF2-40B4-BE49-F238E27FC236}">
                <a16:creationId xmlns:a16="http://schemas.microsoft.com/office/drawing/2014/main" id="{5D9F1ECF-F5CE-E043-4A02-2281044F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771" y="4485493"/>
            <a:ext cx="1465540" cy="224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55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55D5D-04C9-8025-FC8A-DFC8A07EC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25869" r="45253" b="11871"/>
          <a:stretch/>
        </p:blipFill>
        <p:spPr bwMode="auto">
          <a:xfrm>
            <a:off x="287965" y="1720859"/>
            <a:ext cx="5083738" cy="4634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250ED3-5121-EFA4-D86C-96D20E257C19}"/>
              </a:ext>
            </a:extLst>
          </p:cNvPr>
          <p:cNvSpPr txBox="1"/>
          <p:nvPr/>
        </p:nvSpPr>
        <p:spPr>
          <a:xfrm>
            <a:off x="6096000" y="73235"/>
            <a:ext cx="8030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B597F-39B7-3D76-AA0A-B9B4C8CB5493}"/>
              </a:ext>
            </a:extLst>
          </p:cNvPr>
          <p:cNvSpPr txBox="1"/>
          <p:nvPr/>
        </p:nvSpPr>
        <p:spPr>
          <a:xfrm>
            <a:off x="0" y="22355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67646-FAF9-C95E-45D1-8FCE86822FAF}"/>
              </a:ext>
            </a:extLst>
          </p:cNvPr>
          <p:cNvSpPr txBox="1"/>
          <p:nvPr/>
        </p:nvSpPr>
        <p:spPr>
          <a:xfrm>
            <a:off x="5407892" y="1350550"/>
            <a:ext cx="561125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/>
              <a:t>Woodmoor</a:t>
            </a:r>
            <a:r>
              <a:rPr lang="en-US" sz="3200" dirty="0"/>
              <a:t> Shopping Center</a:t>
            </a:r>
          </a:p>
          <a:p>
            <a:r>
              <a:rPr lang="en-US" sz="2400" dirty="0"/>
              <a:t>FAR max </a:t>
            </a:r>
            <a:r>
              <a:rPr lang="en-US" sz="2400" dirty="0">
                <a:highlight>
                  <a:srgbClr val="FF00FF"/>
                </a:highlight>
              </a:rPr>
              <a:t>3 x lot size</a:t>
            </a:r>
          </a:p>
          <a:p>
            <a:r>
              <a:rPr lang="en-US" sz="2400" dirty="0"/>
              <a:t>Commercial FAR 1.5</a:t>
            </a:r>
          </a:p>
          <a:p>
            <a:r>
              <a:rPr lang="en-US" sz="2400" dirty="0"/>
              <a:t>Residential FAR 2.5 </a:t>
            </a:r>
            <a:r>
              <a:rPr lang="en-US" sz="2000" b="1" dirty="0"/>
              <a:t>  </a:t>
            </a:r>
            <a:endParaRPr lang="en-US" sz="2800" b="1" dirty="0">
              <a:solidFill>
                <a:srgbClr val="E678F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40B78-035D-323B-0631-261CB9A37D63}"/>
              </a:ext>
            </a:extLst>
          </p:cNvPr>
          <p:cNvSpPr txBox="1"/>
          <p:nvPr/>
        </p:nvSpPr>
        <p:spPr>
          <a:xfrm>
            <a:off x="5534707" y="4038265"/>
            <a:ext cx="4345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Ethiopian Church</a:t>
            </a:r>
          </a:p>
          <a:p>
            <a:r>
              <a:rPr lang="en-US" sz="2400" dirty="0"/>
              <a:t>FAR max </a:t>
            </a:r>
            <a:r>
              <a:rPr lang="en-US" sz="2400" dirty="0">
                <a:highlight>
                  <a:srgbClr val="FF00FF"/>
                </a:highlight>
              </a:rPr>
              <a:t>1.5 x lot size</a:t>
            </a:r>
          </a:p>
          <a:p>
            <a:r>
              <a:rPr lang="en-US" sz="2400" dirty="0"/>
              <a:t>Commercial FAR 0.75</a:t>
            </a:r>
          </a:p>
          <a:p>
            <a:r>
              <a:rPr lang="en-US" sz="2400" dirty="0"/>
              <a:t>Residential FAR 1.5</a:t>
            </a:r>
            <a:endParaRPr lang="en-US" sz="2800" b="1" dirty="0">
              <a:solidFill>
                <a:srgbClr val="E678F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417D4-211B-8A8D-E252-A816B758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083" t="32224" r="40698" b="61725"/>
          <a:stretch/>
        </p:blipFill>
        <p:spPr>
          <a:xfrm>
            <a:off x="251776" y="3104876"/>
            <a:ext cx="744544" cy="552723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444EB095-DEF0-1A43-8384-9B099103590E}"/>
              </a:ext>
            </a:extLst>
          </p:cNvPr>
          <p:cNvSpPr/>
          <p:nvPr/>
        </p:nvSpPr>
        <p:spPr>
          <a:xfrm rot="5936484" flipH="1" flipV="1">
            <a:off x="662567" y="2909061"/>
            <a:ext cx="305526" cy="391630"/>
          </a:xfrm>
          <a:prstGeom prst="triangle">
            <a:avLst/>
          </a:prstGeom>
          <a:solidFill>
            <a:srgbClr val="E67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4CF6E-6F92-BCBC-7308-780B8ECD5588}"/>
              </a:ext>
            </a:extLst>
          </p:cNvPr>
          <p:cNvSpPr txBox="1"/>
          <p:nvPr/>
        </p:nvSpPr>
        <p:spPr>
          <a:xfrm>
            <a:off x="9973365" y="4915428"/>
            <a:ext cx="209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100 ‘ </a:t>
            </a:r>
            <a:endParaRPr lang="en-US" sz="2800" dirty="0"/>
          </a:p>
        </p:txBody>
      </p:sp>
      <p:pic>
        <p:nvPicPr>
          <p:cNvPr id="6" name="Picture 1" descr="10 Storied Residential Building 3D View">
            <a:extLst>
              <a:ext uri="{FF2B5EF4-FFF2-40B4-BE49-F238E27FC236}">
                <a16:creationId xmlns:a16="http://schemas.microsoft.com/office/drawing/2014/main" id="{8CB1E41B-8C06-47F8-0F7D-9139F4306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3" y="2036680"/>
            <a:ext cx="1817344" cy="27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99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35E32-41E7-4EC3-8F6D-4A6B634CC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FB8BC-DA6F-87E4-3603-12C9D9A92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47" r="57516" b="50000"/>
          <a:stretch>
            <a:fillRect/>
          </a:stretch>
        </p:blipFill>
        <p:spPr>
          <a:xfrm>
            <a:off x="-1" y="0"/>
            <a:ext cx="12628261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2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1937-60D5-A4D9-BCC7-EA52BFD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PLAN FRAMEWORK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247219-DE54-6A4D-0511-46F17DDBB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1676" t="27483" r="31669" b="27748"/>
          <a:stretch/>
        </p:blipFill>
        <p:spPr>
          <a:xfrm>
            <a:off x="940904" y="1422167"/>
            <a:ext cx="5367131" cy="5070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B8E798-105B-F764-0444-E4F468DC8176}"/>
              </a:ext>
            </a:extLst>
          </p:cNvPr>
          <p:cNvSpPr txBox="1"/>
          <p:nvPr/>
        </p:nvSpPr>
        <p:spPr>
          <a:xfrm>
            <a:off x="6612835" y="1403325"/>
            <a:ext cx="436408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FOUR DISTRICTS in UBCP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3 Future BRT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B050"/>
                </a:solidFill>
              </a:rPr>
              <a:t>NFCCA focus: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Arcola Ave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Dennis Ave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Four Corners District</a:t>
            </a:r>
          </a:p>
        </p:txBody>
      </p:sp>
    </p:spTree>
    <p:extLst>
      <p:ext uri="{BB962C8B-B14F-4D97-AF65-F5344CB8AC3E}">
        <p14:creationId xmlns:p14="http://schemas.microsoft.com/office/powerpoint/2010/main" val="253863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3F99B-FBA6-D26C-990B-959F18378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22206"/>
            <a:ext cx="5157787" cy="82391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Urban Design Strategy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F3566-3EB5-3B0B-1232-BBF5B1F1F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586705"/>
            <a:ext cx="5157787" cy="3931225"/>
          </a:xfrm>
        </p:spPr>
        <p:txBody>
          <a:bodyPr>
            <a:noAutofit/>
          </a:bodyPr>
          <a:lstStyle/>
          <a:p>
            <a:r>
              <a:rPr lang="en-US" sz="3200" dirty="0"/>
              <a:t>Promote transit-supportive development near BRT</a:t>
            </a:r>
          </a:p>
          <a:p>
            <a:r>
              <a:rPr lang="en-US" sz="3200" dirty="0"/>
              <a:t>Expand housing choice on properties fronting University Blvd. between planned BRT stops</a:t>
            </a:r>
          </a:p>
          <a:p>
            <a:r>
              <a:rPr lang="en-US" sz="3200" dirty="0"/>
              <a:t>Identify multimodal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64098-1532-B21D-E822-15F336AAE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422206"/>
            <a:ext cx="5665167" cy="82391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Environmental Sustainability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2B26B-217E-12BA-4E49-0037EF64C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2" y="1586706"/>
            <a:ext cx="5636588" cy="4849088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/>
              <a:t>Recommend developing University Blvd. as “Cool Corridor”</a:t>
            </a:r>
          </a:p>
          <a:p>
            <a:r>
              <a:rPr lang="en-US" sz="3500" dirty="0"/>
              <a:t>Tree canopy, shaded transit shelters</a:t>
            </a:r>
          </a:p>
          <a:p>
            <a:r>
              <a:rPr lang="en-US" sz="3500" dirty="0"/>
              <a:t>Runoff reduction landscaping</a:t>
            </a:r>
          </a:p>
          <a:p>
            <a:r>
              <a:rPr lang="en-US" sz="3500" dirty="0"/>
              <a:t>Design for trees, reduce utility line conflicts</a:t>
            </a:r>
          </a:p>
          <a:p>
            <a:r>
              <a:rPr lang="en-US" sz="3500" dirty="0"/>
              <a:t>Increase tree canopy and landscaping</a:t>
            </a:r>
          </a:p>
          <a:p>
            <a:r>
              <a:rPr lang="en-US" sz="3500" dirty="0"/>
              <a:t>Promote energy conservation options for redevelopment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5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676FB-5F2C-46BE-8EF2-3A8B75426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97261-665D-656E-F287-B60C631C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4394821" cy="116434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Transportation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E8AAF-1ABF-48F9-5E17-139DAFB4F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045" y="1529467"/>
            <a:ext cx="4965886" cy="4818323"/>
          </a:xfrm>
        </p:spPr>
        <p:txBody>
          <a:bodyPr>
            <a:noAutofit/>
          </a:bodyPr>
          <a:lstStyle/>
          <a:p>
            <a:r>
              <a:rPr lang="en-US" sz="3600" dirty="0"/>
              <a:t>Complete network of comfortable sideways and bikeways connected by safe protected crossings</a:t>
            </a:r>
          </a:p>
          <a:p>
            <a:r>
              <a:rPr lang="en-US" sz="3600" dirty="0"/>
              <a:t>Support opportunities for micro-mobility, bike share and electric charging stations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6E7CED-B142-ED90-C4E0-C750741971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32959" t="27021" r="21020" b="7525"/>
          <a:stretch/>
        </p:blipFill>
        <p:spPr>
          <a:xfrm>
            <a:off x="6427304" y="283597"/>
            <a:ext cx="4913244" cy="3930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A4117-4FA3-8543-2169-6AEC449DC6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30" t="26433" r="50000" b="39618"/>
          <a:stretch/>
        </p:blipFill>
        <p:spPr>
          <a:xfrm>
            <a:off x="6255025" y="4214191"/>
            <a:ext cx="4913243" cy="25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5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C8615-5F7D-9CAE-23F3-8407E2DC9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3C072E-D123-F643-46CD-1D5BF9AE0BA1}"/>
              </a:ext>
            </a:extLst>
          </p:cNvPr>
          <p:cNvSpPr txBox="1">
            <a:spLocks/>
          </p:cNvSpPr>
          <p:nvPr/>
        </p:nvSpPr>
        <p:spPr>
          <a:xfrm>
            <a:off x="861392" y="345101"/>
            <a:ext cx="10548728" cy="92547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B050"/>
                </a:solidFill>
              </a:rPr>
              <a:t>Transportation -- University Boulevard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92095-D14A-CBA6-ADF2-25CED3493F0F}"/>
              </a:ext>
            </a:extLst>
          </p:cNvPr>
          <p:cNvSpPr txBox="1"/>
          <p:nvPr/>
        </p:nvSpPr>
        <p:spPr>
          <a:xfrm>
            <a:off x="1470992" y="4334718"/>
            <a:ext cx="993912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10’ buffered </a:t>
            </a:r>
            <a:r>
              <a:rPr lang="en-US" sz="2800" dirty="0" err="1"/>
              <a:t>sidepaths</a:t>
            </a:r>
            <a:r>
              <a:rPr lang="en-US" sz="2800" dirty="0"/>
              <a:t> on both sides of University Blvd.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Dedicated transit lanes along University Blvd. and Colesville 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Network of streets along University Blvd. with redevelopment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With redevelopment or BRT implementation consolidate, remove, or relocate driveways on University Blvd.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9742B-55C2-D5D2-0383-32323EBC83DD}"/>
              </a:ext>
            </a:extLst>
          </p:cNvPr>
          <p:cNvSpPr/>
          <p:nvPr/>
        </p:nvSpPr>
        <p:spPr>
          <a:xfrm>
            <a:off x="636106" y="1846859"/>
            <a:ext cx="1139686" cy="58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C764A-F4C2-2F3B-FFAD-7981E129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40" t="27688" r="5331" b="23945"/>
          <a:stretch/>
        </p:blipFill>
        <p:spPr>
          <a:xfrm>
            <a:off x="1421993" y="979031"/>
            <a:ext cx="9427525" cy="33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2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274A46-9719-843C-DC1B-8481E3656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9777" r="23718" b="9877"/>
          <a:stretch/>
        </p:blipFill>
        <p:spPr bwMode="auto">
          <a:xfrm>
            <a:off x="724052" y="1325218"/>
            <a:ext cx="7222005" cy="4927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E21154-08CB-27F3-8B91-D2C5BA023EE1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7509082" cy="80106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</a:rPr>
              <a:t>Transportation – </a:t>
            </a:r>
            <a:r>
              <a:rPr lang="en-US" sz="4800" b="1" dirty="0" err="1">
                <a:solidFill>
                  <a:srgbClr val="00B050"/>
                </a:solidFill>
              </a:rPr>
              <a:t>Caddington</a:t>
            </a:r>
            <a:r>
              <a:rPr lang="en-US" sz="4800" b="1" dirty="0">
                <a:solidFill>
                  <a:srgbClr val="00B050"/>
                </a:solidFill>
              </a:rPr>
              <a:t> Avenue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B4264-0266-DC92-2CDB-118008A791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580" t="70919" r="22152" b="14900"/>
          <a:stretch/>
        </p:blipFill>
        <p:spPr>
          <a:xfrm>
            <a:off x="8124734" y="2632753"/>
            <a:ext cx="3846786" cy="15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5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7FA7A-F193-2B98-B445-9E992F617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t="9505" r="18591" b="11491"/>
          <a:stretch/>
        </p:blipFill>
        <p:spPr bwMode="auto">
          <a:xfrm>
            <a:off x="106017" y="2079196"/>
            <a:ext cx="6197600" cy="441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9D76D9-6747-5C9F-0E76-4FF9880CA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9" t="10086" r="18803" b="10732"/>
          <a:stretch/>
        </p:blipFill>
        <p:spPr bwMode="auto">
          <a:xfrm>
            <a:off x="6096000" y="2163279"/>
            <a:ext cx="6203962" cy="441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0B85C9-C525-A95F-DC0E-2576175A15DD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9059586" cy="12369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</a:rPr>
              <a:t>Transportation – Four Corners</a:t>
            </a:r>
          </a:p>
          <a:p>
            <a:r>
              <a:rPr lang="en-US" sz="4800" b="1" dirty="0">
                <a:solidFill>
                  <a:srgbClr val="00B050"/>
                </a:solidFill>
              </a:rPr>
              <a:t>Lorain to Colesville Rd. – East &amp; West</a:t>
            </a:r>
          </a:p>
        </p:txBody>
      </p:sp>
    </p:spTree>
    <p:extLst>
      <p:ext uri="{BB962C8B-B14F-4D97-AF65-F5344CB8AC3E}">
        <p14:creationId xmlns:p14="http://schemas.microsoft.com/office/powerpoint/2010/main" val="3804993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61889F-9EAF-C26D-9FD9-BA0027FE75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7" b="7625"/>
          <a:stretch>
            <a:fillRect/>
          </a:stretch>
        </p:blipFill>
        <p:spPr>
          <a:xfrm>
            <a:off x="0" y="0"/>
            <a:ext cx="12034648" cy="627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95283-D1A9-B6FC-550F-A75995775CE1}"/>
              </a:ext>
            </a:extLst>
          </p:cNvPr>
          <p:cNvSpPr txBox="1"/>
          <p:nvPr/>
        </p:nvSpPr>
        <p:spPr>
          <a:xfrm>
            <a:off x="2647770" y="0"/>
            <a:ext cx="7429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Transportation Four Corners</a:t>
            </a:r>
          </a:p>
        </p:txBody>
      </p:sp>
    </p:spTree>
    <p:extLst>
      <p:ext uri="{BB962C8B-B14F-4D97-AF65-F5344CB8AC3E}">
        <p14:creationId xmlns:p14="http://schemas.microsoft.com/office/powerpoint/2010/main" val="1148264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934</Words>
  <Application>Microsoft Macintosh PowerPoint</Application>
  <PresentationFormat>Widescreen</PresentationFormat>
  <Paragraphs>207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UNIVERSITY BOULEVARD CORRIDOR PLAN (UBCP) </vt:lpstr>
      <vt:lpstr>PLAN FRAMEWORK</vt:lpstr>
      <vt:lpstr>PowerPoint Presentation</vt:lpstr>
      <vt:lpstr>Transportation</vt:lpstr>
      <vt:lpstr>PowerPoint Presentation</vt:lpstr>
      <vt:lpstr>PowerPoint Presentation</vt:lpstr>
      <vt:lpstr>PowerPoint Presentation</vt:lpstr>
      <vt:lpstr>PowerPoint Presentation</vt:lpstr>
      <vt:lpstr>Transportation – Four Corners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sharon canavan</dc:creator>
  <cp:lastModifiedBy>sharon canavan</cp:lastModifiedBy>
  <cp:revision>40</cp:revision>
  <cp:lastPrinted>2025-01-29T14:09:18Z</cp:lastPrinted>
  <dcterms:created xsi:type="dcterms:W3CDTF">2025-01-27T20:46:39Z</dcterms:created>
  <dcterms:modified xsi:type="dcterms:W3CDTF">2025-08-26T20:57:01Z</dcterms:modified>
</cp:coreProperties>
</file>